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2" r:id="rId1"/>
  </p:sldMasterIdLst>
  <p:notesMasterIdLst>
    <p:notesMasterId r:id="rId20"/>
  </p:notesMasterIdLst>
  <p:handoutMasterIdLst>
    <p:handoutMasterId r:id="rId21"/>
  </p:handoutMasterIdLst>
  <p:sldIdLst>
    <p:sldId id="273" r:id="rId2"/>
    <p:sldId id="256" r:id="rId3"/>
    <p:sldId id="257" r:id="rId4"/>
    <p:sldId id="258" r:id="rId5"/>
    <p:sldId id="272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4" r:id="rId17"/>
    <p:sldId id="270" r:id="rId18"/>
    <p:sldId id="271" r:id="rId19"/>
  </p:sldIdLst>
  <p:sldSz cx="9144000" cy="6858000" type="screen4x3"/>
  <p:notesSz cx="6858000" cy="9144000"/>
  <p:defaultTextStyle>
    <a:lvl1pPr algn="ctr" defTabSz="430322">
      <a:defRPr sz="2700">
        <a:latin typeface="+mn-lt"/>
        <a:ea typeface="+mn-ea"/>
        <a:cs typeface="+mn-cs"/>
        <a:sym typeface="Helvetica Light"/>
      </a:defRPr>
    </a:lvl1pPr>
    <a:lvl2pPr indent="168387" algn="ctr" defTabSz="430322">
      <a:defRPr sz="2700">
        <a:latin typeface="+mn-lt"/>
        <a:ea typeface="+mn-ea"/>
        <a:cs typeface="+mn-cs"/>
        <a:sym typeface="Helvetica Light"/>
      </a:defRPr>
    </a:lvl2pPr>
    <a:lvl3pPr indent="336774" algn="ctr" defTabSz="430322">
      <a:defRPr sz="2700">
        <a:latin typeface="+mn-lt"/>
        <a:ea typeface="+mn-ea"/>
        <a:cs typeface="+mn-cs"/>
        <a:sym typeface="Helvetica Light"/>
      </a:defRPr>
    </a:lvl3pPr>
    <a:lvl4pPr indent="505160" algn="ctr" defTabSz="430322">
      <a:defRPr sz="2700">
        <a:latin typeface="+mn-lt"/>
        <a:ea typeface="+mn-ea"/>
        <a:cs typeface="+mn-cs"/>
        <a:sym typeface="Helvetica Light"/>
      </a:defRPr>
    </a:lvl4pPr>
    <a:lvl5pPr indent="673547" algn="ctr" defTabSz="430322">
      <a:defRPr sz="2700">
        <a:latin typeface="+mn-lt"/>
        <a:ea typeface="+mn-ea"/>
        <a:cs typeface="+mn-cs"/>
        <a:sym typeface="Helvetica Light"/>
      </a:defRPr>
    </a:lvl5pPr>
    <a:lvl6pPr indent="841934" algn="ctr" defTabSz="430322">
      <a:defRPr sz="2700">
        <a:latin typeface="+mn-lt"/>
        <a:ea typeface="+mn-ea"/>
        <a:cs typeface="+mn-cs"/>
        <a:sym typeface="Helvetica Light"/>
      </a:defRPr>
    </a:lvl6pPr>
    <a:lvl7pPr indent="1010321" algn="ctr" defTabSz="430322">
      <a:defRPr sz="2700">
        <a:latin typeface="+mn-lt"/>
        <a:ea typeface="+mn-ea"/>
        <a:cs typeface="+mn-cs"/>
        <a:sym typeface="Helvetica Light"/>
      </a:defRPr>
    </a:lvl7pPr>
    <a:lvl8pPr indent="1178707" algn="ctr" defTabSz="430322">
      <a:defRPr sz="2700">
        <a:latin typeface="+mn-lt"/>
        <a:ea typeface="+mn-ea"/>
        <a:cs typeface="+mn-cs"/>
        <a:sym typeface="Helvetica Light"/>
      </a:defRPr>
    </a:lvl8pPr>
    <a:lvl9pPr indent="1347094" algn="ctr" defTabSz="430322">
      <a:defRPr sz="27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A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576" autoAdjust="0"/>
  </p:normalViewPr>
  <p:slideViewPr>
    <p:cSldViewPr>
      <p:cViewPr>
        <p:scale>
          <a:sx n="97" d="100"/>
          <a:sy n="97" d="100"/>
        </p:scale>
        <p:origin x="-1950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81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49C70-2488-48C8-8AF7-DD1AB0FE7C1C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7D679-B77B-4138-8096-8786FC9E18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090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35649465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336774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1pPr>
    <a:lvl2pPr indent="168387" defTabSz="336774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2pPr>
    <a:lvl3pPr indent="336774" defTabSz="336774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3pPr>
    <a:lvl4pPr indent="505160" defTabSz="336774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4pPr>
    <a:lvl5pPr indent="673547" defTabSz="336774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5pPr>
    <a:lvl6pPr indent="841934" defTabSz="336774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6pPr>
    <a:lvl7pPr indent="1010321" defTabSz="336774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7pPr>
    <a:lvl8pPr indent="1178707" defTabSz="336774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8pPr>
    <a:lvl9pPr indent="1347094" defTabSz="336774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1214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553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3572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2046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9361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6" r="4111"/>
          <a:stretch>
            <a:fillRect/>
          </a:stretch>
        </p:blipFill>
        <p:spPr bwMode="auto">
          <a:xfrm>
            <a:off x="0" y="1268413"/>
            <a:ext cx="9144000" cy="54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23390-63CD-4C9D-B04B-D09D18D60333}" type="datetime1">
              <a:rPr lang="ru-RU" smtClean="0"/>
              <a:pPr>
                <a:defRPr/>
              </a:pPr>
              <a:t>20.04.2015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223125" y="6308725"/>
            <a:ext cx="13858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Слайд </a:t>
            </a:r>
            <a:fld id="{0FD831AD-218A-4D52-9E6E-D18607484A29}" type="slidenum">
              <a:rPr lang="ru-RU" smtClean="0"/>
              <a:pPr>
                <a:defRPr/>
              </a:pPr>
              <a:t>‹#›</a:t>
            </a:fld>
            <a:r>
              <a:rPr lang="ru-RU" smtClean="0"/>
              <a:t> из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704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43608" y="4797152"/>
            <a:ext cx="7632848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rgbClr val="EF2E07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/>
          </p:nvPr>
        </p:nvSpPr>
        <p:spPr>
          <a:xfrm>
            <a:off x="1043608" y="5367338"/>
            <a:ext cx="7632848" cy="804862"/>
          </a:xfr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half" idx="12"/>
          </p:nvPr>
        </p:nvSpPr>
        <p:spPr>
          <a:xfrm>
            <a:off x="1043608" y="1484784"/>
            <a:ext cx="7632848" cy="3312368"/>
          </a:xfrm>
        </p:spPr>
        <p:txBody>
          <a:bodyPr/>
          <a:lstStyle>
            <a:lvl1pPr>
              <a:buClr>
                <a:srgbClr val="EF2E07"/>
              </a:buClr>
              <a:defRPr sz="2400"/>
            </a:lvl1pPr>
            <a:lvl2pPr>
              <a:buClr>
                <a:srgbClr val="EF2E07"/>
              </a:buClr>
              <a:defRPr sz="2400"/>
            </a:lvl2pPr>
            <a:lvl3pPr>
              <a:buClr>
                <a:srgbClr val="6667AF"/>
              </a:buClr>
              <a:defRPr sz="1800"/>
            </a:lvl3pPr>
            <a:lvl4pPr>
              <a:buClr>
                <a:srgbClr val="6667AF"/>
              </a:buClr>
              <a:defRPr sz="1800"/>
            </a:lvl4pPr>
            <a:lvl5pPr marL="2057400" indent="-228600">
              <a:buClr>
                <a:srgbClr val="FF6600"/>
              </a:buClr>
              <a:buFont typeface="Arial" pitchFamily="34" charset="0"/>
              <a:buChar char="•"/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5" name="Дата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79885-40B8-4BED-B1F7-C5CE38CA7307}" type="datetime1">
              <a:rPr lang="ru-RU" smtClean="0"/>
              <a:pPr>
                <a:defRPr/>
              </a:pPr>
              <a:t>20.04.2015</a:t>
            </a:fld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Слайд </a:t>
            </a:r>
            <a:fld id="{9064D95B-4BC7-442F-894F-7C1BFB4F6F4E}" type="slidenum">
              <a:rPr lang="ru-RU" smtClean="0"/>
              <a:pPr>
                <a:defRPr/>
              </a:pPr>
              <a:t>‹#›</a:t>
            </a:fld>
            <a:r>
              <a:rPr lang="ru-RU" smtClean="0"/>
              <a:t> из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801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892969" y="1151931"/>
            <a:ext cx="7358062" cy="2321719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5900"/>
              <a:t>Текст заголовка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892969" y="3536156"/>
            <a:ext cx="7358062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168387" algn="ctr">
              <a:spcBef>
                <a:spcPts val="0"/>
              </a:spcBef>
              <a:buSzTx/>
              <a:buNone/>
              <a:defRPr sz="2400"/>
            </a:lvl2pPr>
            <a:lvl3pPr marL="0" indent="336774" algn="ctr">
              <a:spcBef>
                <a:spcPts val="0"/>
              </a:spcBef>
              <a:buSzTx/>
              <a:buNone/>
              <a:defRPr sz="2400"/>
            </a:lvl3pPr>
            <a:lvl4pPr marL="0" indent="505160" algn="ctr">
              <a:spcBef>
                <a:spcPts val="0"/>
              </a:spcBef>
              <a:buSzTx/>
              <a:buNone/>
              <a:defRPr sz="2400"/>
            </a:lvl4pPr>
            <a:lvl5pPr marL="0" indent="673547" algn="ctr">
              <a:spcBef>
                <a:spcPts val="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Уровень текста 1</a:t>
            </a:r>
          </a:p>
          <a:p>
            <a:pPr lvl="1">
              <a:defRPr sz="1800"/>
            </a:pPr>
            <a:r>
              <a:rPr sz="2400"/>
              <a:t>Уровень текста 2</a:t>
            </a:r>
          </a:p>
          <a:p>
            <a:pPr lvl="2">
              <a:defRPr sz="1800"/>
            </a:pPr>
            <a:r>
              <a:rPr sz="2400"/>
              <a:t>Уровень текста 3</a:t>
            </a:r>
          </a:p>
          <a:p>
            <a:pPr lvl="3">
              <a:defRPr sz="1800"/>
            </a:pPr>
            <a:r>
              <a:rPr sz="2400"/>
              <a:t>Уровень текста 4</a:t>
            </a:r>
          </a:p>
          <a:p>
            <a:pPr lvl="4">
              <a:defRPr sz="1800"/>
            </a:pPr>
            <a:r>
              <a:rPr sz="2400"/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08912" cy="792088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F2E0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half" idx="2"/>
          </p:nvPr>
        </p:nvSpPr>
        <p:spPr>
          <a:xfrm>
            <a:off x="395536" y="2204864"/>
            <a:ext cx="8208912" cy="3672408"/>
          </a:xfrm>
        </p:spPr>
        <p:txBody>
          <a:bodyPr/>
          <a:lstStyle>
            <a:lvl1pPr>
              <a:buClr>
                <a:srgbClr val="EF2E07"/>
              </a:buClr>
              <a:defRPr sz="2400"/>
            </a:lvl1pPr>
            <a:lvl2pPr>
              <a:buClr>
                <a:srgbClr val="EF2E07"/>
              </a:buClr>
              <a:defRPr sz="2400"/>
            </a:lvl2pPr>
            <a:lvl3pPr>
              <a:buClr>
                <a:srgbClr val="6667AF"/>
              </a:buClr>
              <a:defRPr sz="1800"/>
            </a:lvl3pPr>
            <a:lvl4pPr>
              <a:buClr>
                <a:srgbClr val="6667AF"/>
              </a:buClr>
              <a:defRPr sz="1800"/>
            </a:lvl4pPr>
            <a:lvl5pPr marL="2057400" indent="-228600">
              <a:buClr>
                <a:srgbClr val="FF6600"/>
              </a:buClr>
              <a:buFont typeface="Arial" pitchFamily="34" charset="0"/>
              <a:buChar char="•"/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7838" y="6346825"/>
            <a:ext cx="1366837" cy="360363"/>
          </a:xfrm>
        </p:spPr>
        <p:txBody>
          <a:bodyPr/>
          <a:lstStyle>
            <a:lvl1pPr>
              <a:defRPr sz="1500"/>
            </a:lvl1pPr>
          </a:lstStyle>
          <a:p>
            <a:pPr>
              <a:defRPr/>
            </a:pPr>
            <a:fld id="{1A9C80B7-8EFE-4E45-ABD9-8FF6E7CB7EEA}" type="datetime1">
              <a:rPr lang="ru-RU" smtClean="0"/>
              <a:pPr>
                <a:defRPr/>
              </a:pPr>
              <a:t>20.04.2015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03963"/>
            <a:ext cx="2895600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463" y="6308725"/>
            <a:ext cx="1763712" cy="365125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C4D51BD2-2AAF-4760-9C4A-B21385F03BF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5297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/>
          </p:cNvSpPr>
          <p:nvPr/>
        </p:nvSpPr>
        <p:spPr>
          <a:xfrm>
            <a:off x="7380288" y="6308725"/>
            <a:ext cx="1314450" cy="388938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5597668-B406-409D-AAFF-234FB5A68951}" type="slidenum">
              <a:rPr lang="ru-RU" sz="1800" b="1" smtClean="0">
                <a:solidFill>
                  <a:srgbClr val="336699"/>
                </a:solidFill>
                <a:latin typeface="+mj-lt"/>
              </a:rPr>
              <a:pPr>
                <a:defRPr/>
              </a:pPr>
              <a:t>‹#›</a:t>
            </a:fld>
            <a:endParaRPr lang="ru-RU" sz="1800" b="1" dirty="0">
              <a:solidFill>
                <a:srgbClr val="336699"/>
              </a:solidFill>
              <a:latin typeface="+mj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5536" y="2204864"/>
            <a:ext cx="5832648" cy="3672408"/>
          </a:xfrm>
        </p:spPr>
        <p:txBody>
          <a:bodyPr/>
          <a:lstStyle>
            <a:lvl1pPr>
              <a:buClr>
                <a:srgbClr val="EF2E07"/>
              </a:buClr>
              <a:defRPr sz="2400"/>
            </a:lvl1pPr>
            <a:lvl2pPr>
              <a:buClr>
                <a:srgbClr val="EF2E07"/>
              </a:buClr>
              <a:defRPr sz="2400"/>
            </a:lvl2pPr>
            <a:lvl3pPr>
              <a:buClr>
                <a:srgbClr val="6667AF"/>
              </a:buClr>
              <a:defRPr sz="1800"/>
            </a:lvl3pPr>
            <a:lvl4pPr>
              <a:buClr>
                <a:srgbClr val="6667AF"/>
              </a:buClr>
              <a:defRPr sz="1800"/>
            </a:lvl4pPr>
            <a:lvl5pPr marL="2057400" indent="-228600">
              <a:buClr>
                <a:srgbClr val="FF6600"/>
              </a:buClr>
              <a:buFont typeface="Arial" pitchFamily="34" charset="0"/>
              <a:buChar char="•"/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352928" cy="79208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EF2E0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3"/>
          </p:nvPr>
        </p:nvSpPr>
        <p:spPr>
          <a:xfrm>
            <a:off x="6444208" y="2204864"/>
            <a:ext cx="2304256" cy="3672408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4"/>
          </p:nvPr>
        </p:nvSpPr>
        <p:spPr>
          <a:xfrm>
            <a:off x="477838" y="6340475"/>
            <a:ext cx="1174750" cy="365125"/>
          </a:xfrm>
        </p:spPr>
        <p:txBody>
          <a:bodyPr/>
          <a:lstStyle>
            <a:lvl1pPr>
              <a:defRPr sz="1500"/>
            </a:lvl1pPr>
          </a:lstStyle>
          <a:p>
            <a:pPr>
              <a:defRPr/>
            </a:pPr>
            <a:fld id="{72223390-63CD-4C9D-B04B-D09D18D60333}" type="datetime1">
              <a:rPr lang="ru-RU" smtClean="0"/>
              <a:pPr>
                <a:defRPr/>
              </a:pPr>
              <a:t>20.04.2015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2361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3600" b="1" cap="all">
                <a:solidFill>
                  <a:srgbClr val="336699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Текст 2"/>
          <p:cNvSpPr>
            <a:spLocks noGrp="1"/>
          </p:cNvSpPr>
          <p:nvPr>
            <p:ph type="body" idx="1"/>
          </p:nvPr>
        </p:nvSpPr>
        <p:spPr>
          <a:xfrm>
            <a:off x="683568" y="3140968"/>
            <a:ext cx="7772400" cy="864096"/>
          </a:xfrm>
        </p:spPr>
        <p:txBody>
          <a:bodyPr anchor="b"/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83DE1-80A0-42C4-97CD-13314FCA3DCB}" type="datetime1">
              <a:rPr lang="ru-RU" smtClean="0"/>
              <a:pPr>
                <a:defRPr/>
              </a:pPr>
              <a:t>20.04.2015</a:t>
            </a:fld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223125" y="6381750"/>
            <a:ext cx="13858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Слайд </a:t>
            </a:r>
            <a:fld id="{4281981B-8E1A-4131-AF2B-5BBF7978EF2A}" type="slidenum">
              <a:rPr lang="ru-RU" smtClean="0"/>
              <a:pPr>
                <a:defRPr/>
              </a:pPr>
              <a:t>‹#›</a:t>
            </a:fld>
            <a:r>
              <a:rPr lang="ru-RU" smtClean="0"/>
              <a:t> из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887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3"/>
          <p:cNvSpPr>
            <a:spLocks noGrp="1"/>
          </p:cNvSpPr>
          <p:nvPr>
            <p:ph sz="half" idx="12"/>
          </p:nvPr>
        </p:nvSpPr>
        <p:spPr>
          <a:xfrm>
            <a:off x="395536" y="1628800"/>
            <a:ext cx="4104456" cy="4536504"/>
          </a:xfrm>
        </p:spPr>
        <p:txBody>
          <a:bodyPr/>
          <a:lstStyle>
            <a:lvl1pPr>
              <a:buClr>
                <a:srgbClr val="EF2E07"/>
              </a:buClr>
              <a:defRPr sz="2400"/>
            </a:lvl1pPr>
            <a:lvl2pPr>
              <a:buClr>
                <a:srgbClr val="EF2E07"/>
              </a:buClr>
              <a:defRPr sz="2400"/>
            </a:lvl2pPr>
            <a:lvl3pPr>
              <a:buClr>
                <a:srgbClr val="6667AF"/>
              </a:buClr>
              <a:defRPr sz="1800"/>
            </a:lvl3pPr>
            <a:lvl4pPr>
              <a:buClr>
                <a:srgbClr val="6667AF"/>
              </a:buClr>
              <a:defRPr sz="1800"/>
            </a:lvl4pPr>
            <a:lvl5pPr marL="2057400" indent="-228600">
              <a:buClr>
                <a:srgbClr val="FF6600"/>
              </a:buClr>
              <a:buFont typeface="Arial" pitchFamily="34" charset="0"/>
              <a:buChar char="•"/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10" name="Объект 3"/>
          <p:cNvSpPr>
            <a:spLocks noGrp="1"/>
          </p:cNvSpPr>
          <p:nvPr>
            <p:ph sz="half" idx="13"/>
          </p:nvPr>
        </p:nvSpPr>
        <p:spPr>
          <a:xfrm>
            <a:off x="4644008" y="1628800"/>
            <a:ext cx="4104456" cy="4536504"/>
          </a:xfrm>
        </p:spPr>
        <p:txBody>
          <a:bodyPr/>
          <a:lstStyle>
            <a:lvl1pPr>
              <a:buClr>
                <a:srgbClr val="EF2E07"/>
              </a:buClr>
              <a:defRPr sz="2400"/>
            </a:lvl1pPr>
            <a:lvl2pPr>
              <a:buClr>
                <a:srgbClr val="EF2E07"/>
              </a:buClr>
              <a:defRPr sz="2400"/>
            </a:lvl2pPr>
            <a:lvl3pPr>
              <a:buClr>
                <a:srgbClr val="6667AF"/>
              </a:buClr>
              <a:defRPr sz="1800"/>
            </a:lvl3pPr>
            <a:lvl4pPr>
              <a:buClr>
                <a:srgbClr val="6667AF"/>
              </a:buClr>
              <a:defRPr sz="1800"/>
            </a:lvl4pPr>
            <a:lvl5pPr marL="2057400" indent="-228600">
              <a:buClr>
                <a:srgbClr val="FF6600"/>
              </a:buClr>
              <a:buFont typeface="Arial" pitchFamily="34" charset="0"/>
              <a:buChar char="•"/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23390-63CD-4C9D-B04B-D09D18D60333}" type="datetime1">
              <a:rPr lang="ru-RU" smtClean="0"/>
              <a:pPr>
                <a:defRPr/>
              </a:pPr>
              <a:t>20.04.2015</a:t>
            </a:fld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Слайд </a:t>
            </a:r>
            <a:fld id="{0FD831AD-218A-4D52-9E6E-D18607484A29}" type="slidenum">
              <a:rPr lang="ru-RU" smtClean="0"/>
              <a:pPr>
                <a:defRPr/>
              </a:pPr>
              <a:t>‹#›</a:t>
            </a:fld>
            <a:r>
              <a:rPr lang="ru-RU" smtClean="0"/>
              <a:t> из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555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F2E0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F2E0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half" idx="12"/>
          </p:nvPr>
        </p:nvSpPr>
        <p:spPr>
          <a:xfrm>
            <a:off x="395536" y="2204864"/>
            <a:ext cx="4104456" cy="3960440"/>
          </a:xfrm>
        </p:spPr>
        <p:txBody>
          <a:bodyPr/>
          <a:lstStyle>
            <a:lvl1pPr>
              <a:buClr>
                <a:srgbClr val="EF2E07"/>
              </a:buClr>
              <a:defRPr sz="2400"/>
            </a:lvl1pPr>
            <a:lvl2pPr>
              <a:buClr>
                <a:srgbClr val="EF2E07"/>
              </a:buClr>
              <a:defRPr sz="2400"/>
            </a:lvl2pPr>
            <a:lvl3pPr>
              <a:buClr>
                <a:srgbClr val="6667AF"/>
              </a:buClr>
              <a:defRPr sz="1800"/>
            </a:lvl3pPr>
            <a:lvl4pPr>
              <a:buClr>
                <a:srgbClr val="6667AF"/>
              </a:buClr>
              <a:defRPr sz="1800"/>
            </a:lvl4pPr>
            <a:lvl5pPr marL="2057400" indent="-228600">
              <a:buClr>
                <a:srgbClr val="FF6600"/>
              </a:buClr>
              <a:buFont typeface="Arial" pitchFamily="34" charset="0"/>
              <a:buChar char="•"/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Объект 3"/>
          <p:cNvSpPr>
            <a:spLocks noGrp="1"/>
          </p:cNvSpPr>
          <p:nvPr>
            <p:ph sz="half" idx="13"/>
          </p:nvPr>
        </p:nvSpPr>
        <p:spPr>
          <a:xfrm>
            <a:off x="4644008" y="2204864"/>
            <a:ext cx="4104456" cy="3960440"/>
          </a:xfrm>
        </p:spPr>
        <p:txBody>
          <a:bodyPr/>
          <a:lstStyle>
            <a:lvl1pPr>
              <a:buClr>
                <a:srgbClr val="EF2E07"/>
              </a:buClr>
              <a:defRPr sz="2400"/>
            </a:lvl1pPr>
            <a:lvl2pPr>
              <a:buClr>
                <a:srgbClr val="EF2E07"/>
              </a:buClr>
              <a:defRPr sz="2400"/>
            </a:lvl2pPr>
            <a:lvl3pPr>
              <a:buClr>
                <a:srgbClr val="6667AF"/>
              </a:buClr>
              <a:defRPr sz="1800"/>
            </a:lvl3pPr>
            <a:lvl4pPr>
              <a:buClr>
                <a:srgbClr val="6667AF"/>
              </a:buClr>
              <a:defRPr sz="1800"/>
            </a:lvl4pPr>
            <a:lvl5pPr marL="2057400" indent="-228600">
              <a:buClr>
                <a:srgbClr val="FF6600"/>
              </a:buClr>
              <a:buFont typeface="Arial" pitchFamily="34" charset="0"/>
              <a:buChar char="•"/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Дата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23390-63CD-4C9D-B04B-D09D18D60333}" type="datetime1">
              <a:rPr lang="ru-RU" smtClean="0"/>
              <a:pPr>
                <a:defRPr/>
              </a:pPr>
              <a:t>20.04.2015</a:t>
            </a:fld>
            <a:endParaRPr lang="ru-RU" dirty="0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Слайд </a:t>
            </a:r>
            <a:fld id="{0FD831AD-218A-4D52-9E6E-D18607484A29}" type="slidenum">
              <a:rPr lang="ru-RU" smtClean="0"/>
              <a:pPr>
                <a:defRPr/>
              </a:pPr>
              <a:t>‹#›</a:t>
            </a:fld>
            <a:r>
              <a:rPr lang="ru-RU" smtClean="0"/>
              <a:t> из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144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23390-63CD-4C9D-B04B-D09D18D60333}" type="datetime1">
              <a:rPr lang="ru-RU" smtClean="0"/>
              <a:pPr>
                <a:defRPr/>
              </a:pPr>
              <a:t>20.04.2015</a:t>
            </a:fld>
            <a:endParaRPr lang="ru-RU" dirty="0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Слайд </a:t>
            </a:r>
            <a:fld id="{0FD831AD-218A-4D52-9E6E-D18607484A29}" type="slidenum">
              <a:rPr lang="ru-RU" smtClean="0"/>
              <a:pPr>
                <a:defRPr/>
              </a:pPr>
              <a:t>‹#›</a:t>
            </a:fld>
            <a:r>
              <a:rPr lang="ru-RU" smtClean="0"/>
              <a:t> из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25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7DEC2-84A2-48CB-930A-BEA5A92065FD}" type="datetime1">
              <a:rPr lang="ru-RU" smtClean="0"/>
              <a:pPr>
                <a:defRPr/>
              </a:pPr>
              <a:t>20.04.2015</a:t>
            </a:fld>
            <a:endParaRPr lang="ru-RU" dirty="0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Слайд </a:t>
            </a:r>
            <a:fld id="{4ADDB10C-D83A-4BCB-B877-7983054EBC03}" type="slidenum">
              <a:rPr lang="ru-RU" smtClean="0"/>
              <a:pPr>
                <a:defRPr/>
              </a:pPr>
              <a:t>‹#›</a:t>
            </a:fld>
            <a:r>
              <a:rPr lang="ru-RU" smtClean="0"/>
              <a:t> из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426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43608" y="4797152"/>
            <a:ext cx="7632848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rgbClr val="EF2E07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Рисунок 2"/>
          <p:cNvSpPr>
            <a:spLocks noGrp="1"/>
          </p:cNvSpPr>
          <p:nvPr>
            <p:ph type="pic" idx="1"/>
          </p:nvPr>
        </p:nvSpPr>
        <p:spPr>
          <a:xfrm>
            <a:off x="1043608" y="1484783"/>
            <a:ext cx="7614617" cy="324279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043608" y="5367338"/>
            <a:ext cx="7632848" cy="804862"/>
          </a:xfr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98363-DBA0-4283-B187-BAC536F5AA41}" type="datetime1">
              <a:rPr lang="ru-RU" smtClean="0"/>
              <a:pPr>
                <a:defRPr/>
              </a:pPr>
              <a:t>20.04.2015</a:t>
            </a:fld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Слайд </a:t>
            </a:r>
            <a:fld id="{36F67D36-0472-4DE8-8FD0-47D0AB6C65CB}" type="slidenum">
              <a:rPr lang="ru-RU" smtClean="0"/>
              <a:pPr>
                <a:defRPr/>
              </a:pPr>
              <a:t>‹#›</a:t>
            </a:fld>
            <a:r>
              <a:rPr lang="ru-RU" smtClean="0"/>
              <a:t> из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501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468313" y="6351588"/>
            <a:ext cx="1150937" cy="31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740650" y="6351588"/>
            <a:ext cx="935038" cy="31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027988" y="6381750"/>
            <a:ext cx="647700" cy="287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3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8313" y="6381750"/>
            <a:ext cx="1150937" cy="287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87363" y="6381750"/>
            <a:ext cx="127635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>
                <a:solidFill>
                  <a:srgbClr val="336699"/>
                </a:solidFill>
                <a:latin typeface="+mj-lt"/>
              </a:defRPr>
            </a:lvl1pPr>
          </a:lstStyle>
          <a:p>
            <a:pPr>
              <a:defRPr/>
            </a:pPr>
            <a:fld id="{72223390-63CD-4C9D-B04B-D09D18D60333}" type="datetime1">
              <a:rPr lang="ru-RU" smtClean="0"/>
              <a:pPr>
                <a:defRPr/>
              </a:pPr>
              <a:t>20.04.2015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23125" y="6376988"/>
            <a:ext cx="1385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1">
                <a:solidFill>
                  <a:srgbClr val="336699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 smtClean="0"/>
              <a:t>Слайд </a:t>
            </a:r>
            <a:fld id="{0FD831AD-218A-4D52-9E6E-D18607484A29}" type="slidenum">
              <a:rPr lang="ru-RU" smtClean="0"/>
              <a:pPr>
                <a:defRPr/>
              </a:pPr>
              <a:t>‹#›</a:t>
            </a:fld>
            <a:r>
              <a:rPr lang="ru-RU" smtClean="0"/>
              <a:t> из </a:t>
            </a:r>
            <a:endParaRPr lang="ru-RU"/>
          </a:p>
        </p:txBody>
      </p:sp>
      <p:pic>
        <p:nvPicPr>
          <p:cNvPr id="1034" name="Picture 8" descr="C:\Users\aliosm\Desktop\полоса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Заголовок 9"/>
          <p:cNvSpPr txBox="1">
            <a:spLocks/>
          </p:cNvSpPr>
          <p:nvPr/>
        </p:nvSpPr>
        <p:spPr bwMode="auto">
          <a:xfrm>
            <a:off x="2555875" y="260350"/>
            <a:ext cx="6345238" cy="7762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EF2E07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5-я международная конференция </a:t>
            </a:r>
          </a:p>
          <a:p>
            <a:pPr algn="r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«Решения 1С для корпоративных клиентов»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63" y="284336"/>
            <a:ext cx="2311769" cy="4803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hyperlink" Target="http://www.rarus.ru/" TargetMode="External"/><Relationship Id="rId4" Type="http://schemas.openxmlformats.org/officeDocument/2006/relationships/hyperlink" Target="mailto:alfa@rarus.ru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1584176" cy="1584176"/>
          </a:xfrm>
          <a:prstGeom prst="rect">
            <a:avLst/>
          </a:prstGeom>
          <a:effectLst>
            <a:outerShdw blurRad="50800" dist="139700" dir="666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8" descr="C:\Users\aliosm\Desktop\полос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9"/>
          <p:cNvSpPr txBox="1">
            <a:spLocks/>
          </p:cNvSpPr>
          <p:nvPr/>
        </p:nvSpPr>
        <p:spPr bwMode="auto">
          <a:xfrm>
            <a:off x="2699792" y="260350"/>
            <a:ext cx="6201321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400" b="1" dirty="0"/>
              <a:t>«</a:t>
            </a:r>
            <a:r>
              <a:rPr lang="en-US" altLang="ru-RU" sz="2400" b="1" dirty="0" smtClean="0"/>
              <a:t>Alfa-</a:t>
            </a:r>
            <a:r>
              <a:rPr lang="en-US" altLang="ru-RU" sz="2400" b="1" dirty="0" err="1" smtClean="0"/>
              <a:t>Avto</a:t>
            </a:r>
            <a:r>
              <a:rPr lang="ru-RU" altLang="ru-RU" sz="2400" b="1" dirty="0" smtClean="0"/>
              <a:t>:</a:t>
            </a:r>
            <a:r>
              <a:rPr lang="en-US" altLang="ru-RU" sz="2400" b="1" dirty="0" smtClean="0"/>
              <a:t> Mobile </a:t>
            </a:r>
            <a:r>
              <a:rPr lang="en-US" altLang="ru-RU" sz="2400" b="1" dirty="0"/>
              <a:t>advisor</a:t>
            </a:r>
            <a:r>
              <a:rPr lang="ru-RU" altLang="ru-RU" sz="2400" b="1" dirty="0"/>
              <a:t>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85898"/>
            <a:ext cx="2304255" cy="47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1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86346" y="272168"/>
            <a:ext cx="7358062" cy="564544"/>
          </a:xfrm>
        </p:spPr>
        <p:txBody>
          <a:bodyPr anchor="ctr" anchorCtr="0">
            <a:normAutofit/>
          </a:bodyPr>
          <a:lstStyle/>
          <a:p>
            <a:r>
              <a:rPr lang="ru-RU" sz="2400" dirty="0" smtClean="0">
                <a:latin typeface="Calibri" panose="020F0502020204030204" pitchFamily="34" charset="0"/>
              </a:rPr>
              <a:t>Каталог аксессуаров и пакетных предложений</a:t>
            </a:r>
            <a:endParaRPr lang="ru-RU" sz="2400" dirty="0">
              <a:latin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459342"/>
            <a:ext cx="3256261" cy="5210018"/>
          </a:xfrm>
          <a:prstGeom prst="rect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293706" y="1844824"/>
            <a:ext cx="2376264" cy="1275424"/>
          </a:xfrm>
          <a:prstGeom prst="wedgeRoundRectCallout">
            <a:avLst>
              <a:gd name="adj1" fmla="val 64297"/>
              <a:gd name="adj2" fmla="val -16117"/>
              <a:gd name="adj3" fmla="val 16667"/>
            </a:avLst>
          </a:prstGeom>
          <a:ln w="63500" cap="flat">
            <a:solidFill>
              <a:srgbClr val="F15A22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7419" tIns="37419" rIns="37419" bIns="37419" numCol="1" spcCol="28064" rtlCol="0" anchor="ctr">
            <a:spAutoFit/>
          </a:bodyPr>
          <a:lstStyle/>
          <a:p>
            <a:pPr algn="l" rtl="0" latinLnBrk="1" hangingPunct="0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List 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of 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offers in catalogue </a:t>
            </a:r>
          </a:p>
          <a:p>
            <a:pPr algn="l" rtl="0" latinLnBrk="1" hangingPunct="0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can  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have hierarchy </a:t>
            </a:r>
            <a:endParaRPr lang="en-US" sz="1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l" rtl="0" latinLnBrk="1" hangingPunct="0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structure. Toolbar 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button </a:t>
            </a:r>
            <a:endParaRPr lang="en-US" sz="1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l" rtl="0" latinLnBrk="1" hangingPunct="0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allows 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to 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switch between</a:t>
            </a:r>
          </a:p>
          <a:p>
            <a:pPr algn="l" rtl="0" latinLnBrk="1" hangingPunct="0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groups 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of 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catalogues</a:t>
            </a:r>
            <a:endParaRPr lang="ru-RU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6581764" y="4506018"/>
            <a:ext cx="2223247" cy="798697"/>
          </a:xfrm>
          <a:prstGeom prst="wedgeRoundRectCallout">
            <a:avLst>
              <a:gd name="adj1" fmla="val -74142"/>
              <a:gd name="adj2" fmla="val -50883"/>
              <a:gd name="adj3" fmla="val 16667"/>
            </a:avLst>
          </a:prstGeom>
          <a:ln w="63500" cap="flat">
            <a:solidFill>
              <a:srgbClr val="F15A22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7419" tIns="37419" rIns="37419" bIns="37419" numCol="1" spcCol="28064" rtlCol="0" anchor="ctr">
            <a:spAutoFit/>
          </a:bodyPr>
          <a:lstStyle/>
          <a:p>
            <a:pPr algn="l" rtl="0" latinLnBrk="1" hangingPunct="0"/>
            <a:r>
              <a:rPr lang="en-US" sz="1400" dirty="0" smtClean="0"/>
              <a:t>Pressing </a:t>
            </a:r>
            <a:r>
              <a:rPr lang="en-US" sz="1400" dirty="0"/>
              <a:t>on </a:t>
            </a:r>
            <a:r>
              <a:rPr lang="en-US" sz="1400" dirty="0" smtClean="0"/>
              <a:t>lines allows to </a:t>
            </a:r>
          </a:p>
          <a:p>
            <a:pPr algn="l" rtl="0" latinLnBrk="1" hangingPunct="0"/>
            <a:r>
              <a:rPr lang="en-US" sz="1400" dirty="0" smtClean="0"/>
              <a:t>view </a:t>
            </a:r>
            <a:r>
              <a:rPr lang="en-US" sz="1400" dirty="0"/>
              <a:t>detailed information </a:t>
            </a:r>
            <a:endParaRPr lang="en-US" sz="1400" dirty="0" smtClean="0"/>
          </a:p>
          <a:p>
            <a:pPr algn="l" rtl="0" latinLnBrk="1" hangingPunct="0"/>
            <a:r>
              <a:rPr lang="en-US" sz="1400" dirty="0" smtClean="0"/>
              <a:t>about </a:t>
            </a:r>
            <a:r>
              <a:rPr lang="en-US" sz="1400" dirty="0"/>
              <a:t>the </a:t>
            </a:r>
            <a:r>
              <a:rPr lang="en-US" sz="1400" dirty="0" smtClean="0"/>
              <a:t>offer</a:t>
            </a:r>
            <a:endParaRPr lang="ru-RU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6581763" y="1845028"/>
            <a:ext cx="2223247" cy="560334"/>
          </a:xfrm>
          <a:prstGeom prst="wedgeRoundRectCallout">
            <a:avLst>
              <a:gd name="adj1" fmla="val -66534"/>
              <a:gd name="adj2" fmla="val 245972"/>
              <a:gd name="adj3" fmla="val 16667"/>
            </a:avLst>
          </a:prstGeom>
          <a:ln w="63500" cap="flat">
            <a:solidFill>
              <a:srgbClr val="F15A22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7419" tIns="37419" rIns="37419" bIns="37419" numCol="1" spcCol="28064" rtlCol="0" anchor="ctr">
            <a:spAutoFit/>
          </a:bodyPr>
          <a:lstStyle/>
          <a:p>
            <a:pPr algn="l" rtl="0" latinLnBrk="1" hangingPunct="0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Selected offers are marked with checkmark</a:t>
            </a:r>
            <a:endParaRPr lang="ru-RU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8" descr="C:\Users\aliosm\Desktop\полос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9"/>
          <p:cNvSpPr txBox="1">
            <a:spLocks/>
          </p:cNvSpPr>
          <p:nvPr/>
        </p:nvSpPr>
        <p:spPr bwMode="auto">
          <a:xfrm>
            <a:off x="2699792" y="260350"/>
            <a:ext cx="6201321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400" b="1" dirty="0" smtClean="0"/>
              <a:t>«</a:t>
            </a:r>
            <a:r>
              <a:rPr lang="en-US" altLang="ru-RU" sz="2400" b="1" dirty="0" smtClean="0"/>
              <a:t>Alfa-</a:t>
            </a:r>
            <a:r>
              <a:rPr lang="en-US" altLang="ru-RU" sz="2400" b="1" dirty="0" err="1" smtClean="0"/>
              <a:t>Avto</a:t>
            </a:r>
            <a:r>
              <a:rPr lang="ru-RU" altLang="ru-RU" sz="2400" b="1" dirty="0" smtClean="0"/>
              <a:t>: </a:t>
            </a:r>
            <a:r>
              <a:rPr lang="en-US" altLang="ru-RU" sz="2400" b="1" dirty="0"/>
              <a:t>Mobile advisor</a:t>
            </a:r>
            <a:r>
              <a:rPr lang="ru-RU" altLang="ru-RU" sz="2400" b="1" dirty="0" smtClean="0"/>
              <a:t>»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ru-RU" sz="2400" b="1" dirty="0" smtClean="0"/>
              <a:t>Catalogue of package offers</a:t>
            </a:r>
            <a:endParaRPr lang="ru-RU" alt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85898"/>
            <a:ext cx="2304255" cy="47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133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7" grpId="0" animBg="1"/>
      <p:bldP spid="7" grpId="1" animBg="1"/>
      <p:bldP spid="7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24073" y="441793"/>
            <a:ext cx="7358062" cy="564544"/>
          </a:xfrm>
        </p:spPr>
        <p:txBody>
          <a:bodyPr anchor="ctr" anchorCtr="0">
            <a:normAutofit/>
          </a:bodyPr>
          <a:lstStyle/>
          <a:p>
            <a:r>
              <a:rPr lang="ru-RU" sz="2400" dirty="0" smtClean="0">
                <a:latin typeface="Calibri" panose="020F0502020204030204" pitchFamily="34" charset="0"/>
              </a:rPr>
              <a:t>Детальная информация</a:t>
            </a:r>
            <a:endParaRPr lang="ru-RU" sz="2400" dirty="0">
              <a:latin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340768"/>
            <a:ext cx="3358260" cy="5373216"/>
          </a:xfrm>
          <a:prstGeom prst="rect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</p:pic>
      <p:sp useBgFill="1">
        <p:nvSpPr>
          <p:cNvPr id="5" name="Скругленная прямоугольная выноска 4"/>
          <p:cNvSpPr/>
          <p:nvPr/>
        </p:nvSpPr>
        <p:spPr>
          <a:xfrm>
            <a:off x="323529" y="1805920"/>
            <a:ext cx="2160240" cy="1037061"/>
          </a:xfrm>
          <a:prstGeom prst="wedgeRoundRectCallout">
            <a:avLst>
              <a:gd name="adj1" fmla="val 78787"/>
              <a:gd name="adj2" fmla="val -3973"/>
              <a:gd name="adj3" fmla="val 16667"/>
            </a:avLst>
          </a:prstGeom>
          <a:ln w="63500" cap="flat">
            <a:solidFill>
              <a:srgbClr val="F15A22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7419" tIns="37419" rIns="37419" bIns="37419" numCol="1" spcCol="28064" rtlCol="0" anchor="ctr">
            <a:spAutoFit/>
          </a:bodyPr>
          <a:lstStyle/>
          <a:p>
            <a:pPr algn="l" rtl="0" latinLnBrk="1" hangingPunct="0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Image 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of the accessory or </a:t>
            </a:r>
            <a:endParaRPr lang="en-US" sz="1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l" rtl="0" latinLnBrk="1" hangingPunct="0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package offer. 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Configured </a:t>
            </a:r>
            <a:endParaRPr lang="en-US" sz="1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l" rtl="0" latinLnBrk="1" hangingPunct="0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infobase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loaded 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with </a:t>
            </a:r>
            <a:endParaRPr lang="en-US" sz="1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l" rtl="0" latinLnBrk="1" hangingPunct="0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data 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synchronization</a:t>
            </a:r>
            <a:endParaRPr lang="ru-RU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323529" y="4270190"/>
            <a:ext cx="2160240" cy="321971"/>
          </a:xfrm>
          <a:prstGeom prst="wedgeRoundRectCallout">
            <a:avLst>
              <a:gd name="adj1" fmla="val 66170"/>
              <a:gd name="adj2" fmla="val -42785"/>
              <a:gd name="adj3" fmla="val 16667"/>
            </a:avLst>
          </a:prstGeom>
          <a:ln w="63500" cap="flat">
            <a:solidFill>
              <a:srgbClr val="F15A22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7419" tIns="37419" rIns="37419" bIns="37419" numCol="1" spcCol="28064" rtlCol="0" anchor="ctr">
            <a:spAutoFit/>
          </a:bodyPr>
          <a:lstStyle/>
          <a:p>
            <a:pPr algn="l" rtl="0" latinLnBrk="1" hangingPunct="0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Short text description</a:t>
            </a:r>
            <a:endParaRPr lang="ru-RU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23529" y="5161035"/>
            <a:ext cx="2160240" cy="321971"/>
          </a:xfrm>
          <a:prstGeom prst="wedgeRoundRectCallout">
            <a:avLst>
              <a:gd name="adj1" fmla="val 65356"/>
              <a:gd name="adj2" fmla="val -6695"/>
              <a:gd name="adj3" fmla="val 16667"/>
            </a:avLst>
          </a:prstGeom>
          <a:ln w="63500" cap="flat">
            <a:solidFill>
              <a:srgbClr val="F15A22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7419" tIns="37419" rIns="37419" bIns="37419" numCol="1" spcCol="28064" rtlCol="0" anchor="ctr">
            <a:spAutoFit/>
          </a:bodyPr>
          <a:lstStyle/>
          <a:p>
            <a:pPr algn="l" rtl="0" latinLnBrk="1" hangingPunct="0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Price (without discounts)</a:t>
            </a:r>
            <a:endParaRPr lang="ru-RU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588224" y="1819620"/>
            <a:ext cx="2160240" cy="560334"/>
          </a:xfrm>
          <a:prstGeom prst="wedgeRoundRectCallout">
            <a:avLst>
              <a:gd name="adj1" fmla="val -75109"/>
              <a:gd name="adj2" fmla="val 490445"/>
              <a:gd name="adj3" fmla="val 16667"/>
            </a:avLst>
          </a:prstGeom>
          <a:ln w="63500" cap="flat">
            <a:solidFill>
              <a:srgbClr val="F15A22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7419" tIns="37419" rIns="37419" bIns="37419" numCol="1" spcCol="28064" rtlCol="0" anchor="ctr">
            <a:spAutoFit/>
          </a:bodyPr>
          <a:lstStyle/>
          <a:p>
            <a:pPr algn="l" rtl="0" latinLnBrk="1" hangingPunct="0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Detailed description </a:t>
            </a:r>
          </a:p>
          <a:p>
            <a:pPr algn="l" rtl="0" latinLnBrk="1" hangingPunct="0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(PDF file</a:t>
            </a:r>
            <a:r>
              <a:rPr lang="ru-RU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  <a:endParaRPr lang="ru-RU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6588224" y="5322021"/>
            <a:ext cx="2160240" cy="560334"/>
          </a:xfrm>
          <a:prstGeom prst="wedgeRoundRectCallout">
            <a:avLst>
              <a:gd name="adj1" fmla="val -74654"/>
              <a:gd name="adj2" fmla="val -44355"/>
              <a:gd name="adj3" fmla="val 16667"/>
            </a:avLst>
          </a:prstGeom>
          <a:ln w="63500" cap="flat">
            <a:solidFill>
              <a:srgbClr val="F15A22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7419" tIns="37419" rIns="37419" bIns="37419" numCol="1" spcCol="28064" rtlCol="0" anchor="ctr">
            <a:spAutoFit/>
          </a:bodyPr>
          <a:lstStyle/>
          <a:p>
            <a:pPr algn="l" rtl="0" latinLnBrk="1" hangingPunct="0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Button 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for quick addition to</a:t>
            </a:r>
          </a:p>
          <a:p>
            <a:pPr algn="l" rtl="0" latinLnBrk="1" hangingPunct="0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request</a:t>
            </a:r>
            <a:endParaRPr lang="ru-RU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8" descr="C:\Users\aliosm\Desktop\полос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9"/>
          <p:cNvSpPr txBox="1">
            <a:spLocks/>
          </p:cNvSpPr>
          <p:nvPr/>
        </p:nvSpPr>
        <p:spPr bwMode="auto">
          <a:xfrm>
            <a:off x="2699792" y="260350"/>
            <a:ext cx="6201321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400" b="1" dirty="0" smtClean="0"/>
              <a:t>«</a:t>
            </a:r>
            <a:r>
              <a:rPr lang="en-US" altLang="ru-RU" sz="2400" b="1" dirty="0" smtClean="0"/>
              <a:t>Alfa-</a:t>
            </a:r>
            <a:r>
              <a:rPr lang="en-US" altLang="ru-RU" sz="2400" b="1" dirty="0" err="1" smtClean="0"/>
              <a:t>Avto</a:t>
            </a:r>
            <a:r>
              <a:rPr lang="ru-RU" altLang="ru-RU" sz="2400" b="1" dirty="0" smtClean="0"/>
              <a:t>: </a:t>
            </a:r>
            <a:r>
              <a:rPr lang="en-US" altLang="ru-RU" sz="2400" b="1" dirty="0"/>
              <a:t>Mobile advisor</a:t>
            </a:r>
            <a:r>
              <a:rPr lang="ru-RU" altLang="ru-RU" sz="2400" b="1" dirty="0" smtClean="0"/>
              <a:t>»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ru-RU" sz="2400" b="1" dirty="0" smtClean="0"/>
              <a:t>Detailed information about offers</a:t>
            </a:r>
            <a:endParaRPr lang="ru-RU" altLang="ru-RU" sz="24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85898"/>
            <a:ext cx="2304255" cy="47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702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58396" y="404664"/>
            <a:ext cx="7358062" cy="564544"/>
          </a:xfrm>
        </p:spPr>
        <p:txBody>
          <a:bodyPr anchor="ctr" anchorCtr="0">
            <a:normAutofit/>
          </a:bodyPr>
          <a:lstStyle/>
          <a:p>
            <a:r>
              <a:rPr lang="ru-RU" sz="2400" dirty="0">
                <a:latin typeface="Calibri" panose="020F0502020204030204" pitchFamily="34" charset="0"/>
              </a:rPr>
              <a:t>Завершение приемки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339349"/>
            <a:ext cx="3331257" cy="5330011"/>
          </a:xfrm>
          <a:prstGeom prst="rect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251520" y="1339351"/>
            <a:ext cx="2232248" cy="798697"/>
          </a:xfrm>
          <a:prstGeom prst="wedgeRoundRectCallout">
            <a:avLst>
              <a:gd name="adj1" fmla="val 66971"/>
              <a:gd name="adj2" fmla="val 64564"/>
              <a:gd name="adj3" fmla="val 16667"/>
            </a:avLst>
          </a:prstGeom>
          <a:ln w="63500" cap="flat">
            <a:solidFill>
              <a:srgbClr val="F15A22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7419" tIns="37419" rIns="37419" bIns="37419" numCol="1" spcCol="28064" rtlCol="0" anchor="ctr">
            <a:spAutoFit/>
          </a:bodyPr>
          <a:lstStyle/>
          <a:p>
            <a:pPr algn="l" rtl="0" latinLnBrk="1" hangingPunct="0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Registered works (before </a:t>
            </a:r>
          </a:p>
          <a:p>
            <a:pPr algn="l" rtl="0" latinLnBrk="1" hangingPunct="0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request was downloaded </a:t>
            </a:r>
          </a:p>
          <a:p>
            <a:pPr algn="l" rtl="0" latinLnBrk="1" hangingPunct="0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into application)</a:t>
            </a:r>
            <a:endParaRPr lang="ru-RU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51520" y="2635495"/>
            <a:ext cx="2232248" cy="798697"/>
          </a:xfrm>
          <a:prstGeom prst="wedgeRoundRectCallout">
            <a:avLst>
              <a:gd name="adj1" fmla="val 68153"/>
              <a:gd name="adj2" fmla="val 53556"/>
              <a:gd name="adj3" fmla="val 16667"/>
            </a:avLst>
          </a:prstGeom>
          <a:ln w="63500" cap="flat">
            <a:solidFill>
              <a:srgbClr val="F15A22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7419" tIns="37419" rIns="37419" bIns="37419" numCol="1" spcCol="28064" rtlCol="0" anchor="ctr">
            <a:spAutoFit/>
          </a:bodyPr>
          <a:lstStyle/>
          <a:p>
            <a:pPr algn="l" rtl="0" latinLnBrk="1" hangingPunct="0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Accessories and package </a:t>
            </a:r>
          </a:p>
          <a:p>
            <a:pPr algn="l" rtl="0" latinLnBrk="1" hangingPunct="0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offers ,selected in </a:t>
            </a:r>
          </a:p>
          <a:p>
            <a:pPr algn="l" rtl="0" latinLnBrk="1" hangingPunct="0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“Catalogue” tab</a:t>
            </a:r>
            <a:endParaRPr lang="ru-RU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6631523" y="2754676"/>
            <a:ext cx="2304256" cy="560334"/>
          </a:xfrm>
          <a:prstGeom prst="wedgeRoundRectCallout">
            <a:avLst>
              <a:gd name="adj1" fmla="val -71279"/>
              <a:gd name="adj2" fmla="val 59017"/>
              <a:gd name="adj3" fmla="val 16667"/>
            </a:avLst>
          </a:prstGeom>
          <a:ln w="63500" cap="flat">
            <a:solidFill>
              <a:srgbClr val="F15A22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7419" tIns="37419" rIns="37419" bIns="37419" numCol="1" spcCol="28064" rtlCol="0" anchor="ctr">
            <a:spAutoFit/>
          </a:bodyPr>
          <a:lstStyle/>
          <a:p>
            <a:pPr algn="l" rtl="0" latinLnBrk="1" hangingPunct="0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Prices and remove buttons </a:t>
            </a:r>
          </a:p>
          <a:p>
            <a:pPr algn="l" rtl="0" latinLnBrk="1" hangingPunct="0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are displayed</a:t>
            </a:r>
            <a:endParaRPr lang="ru-RU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660359" y="3896956"/>
            <a:ext cx="2304256" cy="798697"/>
          </a:xfrm>
          <a:prstGeom prst="wedgeRoundRectCallout">
            <a:avLst>
              <a:gd name="adj1" fmla="val -71279"/>
              <a:gd name="adj2" fmla="val 59017"/>
              <a:gd name="adj3" fmla="val 16667"/>
            </a:avLst>
          </a:prstGeom>
          <a:ln w="63500" cap="flat">
            <a:solidFill>
              <a:srgbClr val="F15A22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7419" tIns="37419" rIns="37419" bIns="37419" numCol="1" spcCol="28064" rtlCol="0" anchor="ctr">
            <a:spAutoFit/>
          </a:bodyPr>
          <a:lstStyle/>
          <a:p>
            <a:pPr algn="l" rtl="0" latinLnBrk="1" hangingPunct="0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Text descriptions, attached </a:t>
            </a:r>
          </a:p>
          <a:p>
            <a:pPr algn="l" rtl="0" latinLnBrk="1" hangingPunct="0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pictures, remove buttons are displayed</a:t>
            </a:r>
            <a:endParaRPr lang="ru-RU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251520" y="4266844"/>
            <a:ext cx="2232248" cy="560334"/>
          </a:xfrm>
          <a:prstGeom prst="wedgeRoundRectCallout">
            <a:avLst>
              <a:gd name="adj1" fmla="val 68153"/>
              <a:gd name="adj2" fmla="val 53556"/>
              <a:gd name="adj3" fmla="val 16667"/>
            </a:avLst>
          </a:prstGeom>
          <a:ln w="63500" cap="flat">
            <a:solidFill>
              <a:srgbClr val="F15A22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7419" tIns="37419" rIns="37419" bIns="37419" numCol="1" spcCol="28064" rtlCol="0" anchor="ctr">
            <a:spAutoFit/>
          </a:bodyPr>
          <a:lstStyle/>
          <a:p>
            <a:pPr algn="l" rtl="0" latinLnBrk="1" hangingPunct="0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Damages, marked in </a:t>
            </a:r>
          </a:p>
          <a:p>
            <a:pPr algn="l" rtl="0" latinLnBrk="1" hangingPunct="0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“Examination” tab</a:t>
            </a:r>
            <a:endParaRPr lang="ru-RU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660359" y="4917414"/>
            <a:ext cx="2304256" cy="1513787"/>
          </a:xfrm>
          <a:prstGeom prst="wedgeRoundRectCallout">
            <a:avLst>
              <a:gd name="adj1" fmla="val -72042"/>
              <a:gd name="adj2" fmla="val 26613"/>
              <a:gd name="adj3" fmla="val 16667"/>
            </a:avLst>
          </a:prstGeom>
          <a:ln w="63500" cap="flat">
            <a:solidFill>
              <a:srgbClr val="F15A22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7419" tIns="37419" rIns="37419" bIns="37419" numCol="1" spcCol="28064" rtlCol="0" anchor="ctr">
            <a:spAutoFit/>
          </a:bodyPr>
          <a:lstStyle/>
          <a:p>
            <a:pPr algn="l" rtl="0" latinLnBrk="1" hangingPunct="0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When you click 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on 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"Create 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Workshop 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order" 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button </a:t>
            </a:r>
          </a:p>
          <a:p>
            <a:pPr algn="l" rtl="0" latinLnBrk="1" hangingPunct="0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synchronization of changes </a:t>
            </a:r>
          </a:p>
          <a:p>
            <a:pPr algn="l" rtl="0" latinLnBrk="1" hangingPunct="0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starts, 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and 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command 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to </a:t>
            </a:r>
            <a:endParaRPr lang="en-US" sz="1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l" rtl="0" latinLnBrk="1" hangingPunct="0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create "Workshop Order“ </a:t>
            </a:r>
          </a:p>
          <a:p>
            <a:pPr algn="l" rtl="0" latinLnBrk="1" hangingPunct="0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document is sent</a:t>
            </a:r>
            <a:endParaRPr lang="ru-RU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8" descr="C:\Users\aliosm\Desktop\полос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9"/>
          <p:cNvSpPr txBox="1">
            <a:spLocks/>
          </p:cNvSpPr>
          <p:nvPr/>
        </p:nvSpPr>
        <p:spPr bwMode="auto">
          <a:xfrm>
            <a:off x="2699792" y="260350"/>
            <a:ext cx="6201321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400" b="1" dirty="0" smtClean="0"/>
              <a:t>«</a:t>
            </a:r>
            <a:r>
              <a:rPr lang="en-US" altLang="ru-RU" sz="2400" b="1" dirty="0" smtClean="0"/>
              <a:t>Alfa-</a:t>
            </a:r>
            <a:r>
              <a:rPr lang="en-US" altLang="ru-RU" sz="2400" b="1" dirty="0" err="1" smtClean="0"/>
              <a:t>Avto</a:t>
            </a:r>
            <a:r>
              <a:rPr lang="ru-RU" altLang="ru-RU" sz="2400" b="1" dirty="0" smtClean="0"/>
              <a:t>: </a:t>
            </a:r>
            <a:r>
              <a:rPr lang="en-US" altLang="ru-RU" sz="2400" b="1" dirty="0"/>
              <a:t>Mobile advisor</a:t>
            </a:r>
            <a:r>
              <a:rPr lang="ru-RU" altLang="ru-RU" sz="2400" b="1" dirty="0" smtClean="0"/>
              <a:t>»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ru-RU" sz="2400" b="1" dirty="0" smtClean="0"/>
              <a:t>Completion of acceptance</a:t>
            </a:r>
            <a:endParaRPr lang="ru-RU" altLang="ru-RU" sz="24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85898"/>
            <a:ext cx="2304255" cy="47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9360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24073" y="441793"/>
            <a:ext cx="7358062" cy="564544"/>
          </a:xfrm>
        </p:spPr>
        <p:txBody>
          <a:bodyPr anchor="ctr" anchorCtr="0">
            <a:normAutofit/>
          </a:bodyPr>
          <a:lstStyle/>
          <a:p>
            <a:r>
              <a:rPr lang="ru-RU" sz="2400" dirty="0">
                <a:latin typeface="Calibri" panose="020F0502020204030204" pitchFamily="34" charset="0"/>
              </a:rPr>
              <a:t>Мониторинг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509826"/>
            <a:ext cx="3179704" cy="5087526"/>
          </a:xfrm>
          <a:prstGeom prst="rect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6516216" y="1509826"/>
            <a:ext cx="2304256" cy="798697"/>
          </a:xfrm>
          <a:prstGeom prst="wedgeRoundRectCallout">
            <a:avLst>
              <a:gd name="adj1" fmla="val -83490"/>
              <a:gd name="adj2" fmla="val 16128"/>
              <a:gd name="adj3" fmla="val 16667"/>
            </a:avLst>
          </a:prstGeom>
          <a:ln w="63500" cap="flat">
            <a:solidFill>
              <a:srgbClr val="F15A22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7419" tIns="37419" rIns="37419" bIns="37419" numCol="1" spcCol="28064" rtlCol="0" anchor="ctr">
            <a:spAutoFit/>
          </a:bodyPr>
          <a:lstStyle/>
          <a:p>
            <a:pPr algn="l" rtl="0" latinLnBrk="1" hangingPunct="0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“Monitoring” tab is </a:t>
            </a:r>
          </a:p>
          <a:p>
            <a:pPr algn="l" rtl="0" latinLnBrk="1" hangingPunct="0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available in main window </a:t>
            </a:r>
          </a:p>
          <a:p>
            <a:pPr algn="l" rtl="0" latinLnBrk="1" hangingPunct="0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“Current tasks ”</a:t>
            </a:r>
            <a:endParaRPr lang="ru-RU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395536" y="1570644"/>
            <a:ext cx="2232248" cy="1275424"/>
          </a:xfrm>
          <a:prstGeom prst="wedgeRoundRectCallout">
            <a:avLst>
              <a:gd name="adj1" fmla="val 65002"/>
              <a:gd name="adj2" fmla="val 17390"/>
              <a:gd name="adj3" fmla="val 16667"/>
            </a:avLst>
          </a:prstGeom>
          <a:ln w="63500" cap="flat">
            <a:solidFill>
              <a:srgbClr val="F15A22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7419" tIns="37419" rIns="37419" bIns="37419" numCol="1" spcCol="28064" rtlCol="0" anchor="ctr">
            <a:spAutoFit/>
          </a:bodyPr>
          <a:lstStyle/>
          <a:p>
            <a:pPr algn="l" rtl="0" latinLnBrk="1" hangingPunct="0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Request is denoted by </a:t>
            </a:r>
          </a:p>
          <a:p>
            <a:pPr algn="l" rtl="0" latinLnBrk="1" hangingPunct="0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green marker if </a:t>
            </a:r>
            <a:r>
              <a:rPr lang="en-US" sz="1400" dirty="0"/>
              <a:t>scheduled </a:t>
            </a:r>
            <a:endParaRPr lang="en-US" sz="1400" dirty="0" smtClean="0"/>
          </a:p>
          <a:p>
            <a:pPr algn="l" rtl="0" latinLnBrk="1" hangingPunct="0"/>
            <a:r>
              <a:rPr lang="en-US" sz="1400" dirty="0" smtClean="0"/>
              <a:t>time </a:t>
            </a:r>
            <a:r>
              <a:rPr lang="en-US" sz="1400" dirty="0"/>
              <a:t>of automobile </a:t>
            </a:r>
            <a:endParaRPr lang="en-US" sz="1400" dirty="0" smtClean="0"/>
          </a:p>
          <a:p>
            <a:pPr algn="l" rtl="0" latinLnBrk="1" hangingPunct="0"/>
            <a:r>
              <a:rPr lang="en-US" sz="1400" dirty="0" smtClean="0"/>
              <a:t>releasing </a:t>
            </a:r>
            <a:r>
              <a:rPr lang="en-US" sz="1400" dirty="0"/>
              <a:t>to customer </a:t>
            </a:r>
            <a:endParaRPr lang="en-US" sz="1400" dirty="0" smtClean="0"/>
          </a:p>
          <a:p>
            <a:pPr algn="l" rtl="0" latinLnBrk="1" hangingPunct="0"/>
            <a:r>
              <a:rPr lang="en-US" sz="1400" dirty="0" smtClean="0"/>
              <a:t>hasn’t yet fall due</a:t>
            </a:r>
            <a:endParaRPr lang="ru-RU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95536" y="3406716"/>
            <a:ext cx="2232248" cy="1037061"/>
          </a:xfrm>
          <a:prstGeom prst="wedgeRoundRectCallout">
            <a:avLst>
              <a:gd name="adj1" fmla="val 61572"/>
              <a:gd name="adj2" fmla="val -86165"/>
              <a:gd name="adj3" fmla="val 16667"/>
            </a:avLst>
          </a:prstGeom>
          <a:ln w="63500" cap="flat">
            <a:solidFill>
              <a:srgbClr val="F15A22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7419" tIns="37419" rIns="37419" bIns="37419" numCol="1" spcCol="28064" rtlCol="0" anchor="ctr">
            <a:spAutoFit/>
          </a:bodyPr>
          <a:lstStyle/>
          <a:p>
            <a:pPr algn="l" rtl="0" latinLnBrk="1" hangingPunct="0"/>
            <a:r>
              <a:rPr lang="en-US" sz="1400" dirty="0" smtClean="0"/>
              <a:t>Request is denoted by red marker if scheduled time </a:t>
            </a:r>
            <a:r>
              <a:rPr lang="en-US" sz="1400" dirty="0"/>
              <a:t>of </a:t>
            </a:r>
            <a:r>
              <a:rPr lang="en-US" sz="1400" dirty="0" smtClean="0"/>
              <a:t>automobile releasing to </a:t>
            </a:r>
          </a:p>
          <a:p>
            <a:pPr algn="l" rtl="0" latinLnBrk="1" hangingPunct="0"/>
            <a:r>
              <a:rPr lang="en-US" sz="1400" dirty="0" smtClean="0"/>
              <a:t>customer is </a:t>
            </a:r>
            <a:r>
              <a:rPr lang="en-US" sz="1400" b="1" dirty="0" smtClean="0"/>
              <a:t>overdue</a:t>
            </a:r>
            <a:endParaRPr lang="ru-RU" sz="14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516216" y="2691627"/>
            <a:ext cx="2304256" cy="1990513"/>
          </a:xfrm>
          <a:prstGeom prst="wedgeRoundRectCallout">
            <a:avLst>
              <a:gd name="adj1" fmla="val -71674"/>
              <a:gd name="adj2" fmla="val -29671"/>
              <a:gd name="adj3" fmla="val 16667"/>
            </a:avLst>
          </a:prstGeom>
          <a:ln w="63500" cap="flat">
            <a:solidFill>
              <a:srgbClr val="F15A22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7419" tIns="37419" rIns="37419" bIns="37419" numCol="1" spcCol="28064" rtlCol="0" anchor="ctr">
            <a:spAutoFit/>
          </a:bodyPr>
          <a:lstStyle/>
          <a:p>
            <a:pPr algn="l" rtl="0" latinLnBrk="1" hangingPunct="0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Following information is </a:t>
            </a:r>
          </a:p>
          <a:p>
            <a:pPr algn="l" rtl="0" latinLnBrk="1" hangingPunct="0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provided in lines</a:t>
            </a:r>
            <a:r>
              <a:rPr lang="ru-RU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:</a:t>
            </a:r>
          </a:p>
          <a:p>
            <a:pPr marL="285750" indent="-285750" algn="l" rtl="0" latinLnBrk="1" hangingPunct="0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Customer’s and </a:t>
            </a:r>
          </a:p>
          <a:p>
            <a:pPr algn="l" rtl="0" latinLnBrk="1" hangingPunct="0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automobile’s data</a:t>
            </a:r>
          </a:p>
          <a:p>
            <a:pPr marL="285750" indent="-285750" algn="l" rtl="0" latinLnBrk="1" hangingPunct="0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Current status of repair</a:t>
            </a:r>
            <a:endParaRPr lang="ru-RU" sz="1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algn="l" rtl="0" latinLnBrk="1" hangingPunct="0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Document numbers in </a:t>
            </a:r>
          </a:p>
          <a:p>
            <a:pPr algn="l" rtl="0" latinLnBrk="1" hangingPunct="0"/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infobase</a:t>
            </a:r>
            <a:endParaRPr lang="ru-RU" sz="1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algn="l" rtl="0" latinLnBrk="1" hangingPunct="0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Starting time</a:t>
            </a:r>
            <a:endParaRPr lang="ru-RU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8" descr="C:\Users\aliosm\Desktop\полос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9"/>
          <p:cNvSpPr txBox="1">
            <a:spLocks/>
          </p:cNvSpPr>
          <p:nvPr/>
        </p:nvSpPr>
        <p:spPr bwMode="auto">
          <a:xfrm>
            <a:off x="2699792" y="260350"/>
            <a:ext cx="6201321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400" b="1" dirty="0" smtClean="0"/>
              <a:t>«</a:t>
            </a:r>
            <a:r>
              <a:rPr lang="en-US" altLang="ru-RU" sz="2400" b="1" dirty="0" smtClean="0"/>
              <a:t>Alfa-</a:t>
            </a:r>
            <a:r>
              <a:rPr lang="en-US" altLang="ru-RU" sz="2400" b="1" dirty="0" err="1" smtClean="0"/>
              <a:t>Avto</a:t>
            </a:r>
            <a:r>
              <a:rPr lang="ru-RU" altLang="ru-RU" sz="2400" b="1" dirty="0" smtClean="0"/>
              <a:t>: </a:t>
            </a:r>
            <a:r>
              <a:rPr lang="en-US" altLang="ru-RU" sz="2400" b="1" dirty="0"/>
              <a:t>Mobile advisor</a:t>
            </a:r>
            <a:r>
              <a:rPr lang="ru-RU" altLang="ru-RU" sz="2400" b="1" dirty="0" smtClean="0"/>
              <a:t>»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ru-RU" sz="2400" b="1" dirty="0" smtClean="0"/>
              <a:t>Monitoring</a:t>
            </a:r>
            <a:endParaRPr lang="ru-RU" altLang="ru-RU" sz="24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85898"/>
            <a:ext cx="2304255" cy="47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711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24073" y="441793"/>
            <a:ext cx="7358062" cy="564544"/>
          </a:xfrm>
        </p:spPr>
        <p:txBody>
          <a:bodyPr anchor="ctr" anchorCtr="0">
            <a:normAutofit/>
          </a:bodyPr>
          <a:lstStyle/>
          <a:p>
            <a:r>
              <a:rPr lang="ru-RU" sz="2900" dirty="0" smtClean="0"/>
              <a:t>Планы </a:t>
            </a:r>
            <a:r>
              <a:rPr lang="ru-RU" sz="2400" dirty="0" smtClean="0">
                <a:latin typeface="Calibri" panose="020F0502020204030204" pitchFamily="34" charset="0"/>
              </a:rPr>
              <a:t>развития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7151" y="2337847"/>
            <a:ext cx="7992888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sym typeface="Helvetica Light"/>
              </a:rPr>
              <a:t>Staging server for integration with </a:t>
            </a:r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older releases of “Alfa-</a:t>
            </a:r>
            <a:r>
              <a:rPr lang="en-US" sz="18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Avto</a:t>
            </a:r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” and other    accounting systems</a:t>
            </a:r>
          </a:p>
          <a:p>
            <a:pPr marL="571500" marR="0" indent="-5715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</a:pPr>
            <a:endParaRPr kumimoji="0" lang="ru-RU" sz="18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sym typeface="Helvetica Light"/>
            </a:endParaRPr>
          </a:p>
          <a:p>
            <a:pPr marL="571500" marR="0" indent="-5715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</a:pPr>
            <a:r>
              <a:rPr lang="en-US" sz="1800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Version of application for IOS</a:t>
            </a:r>
            <a:endParaRPr lang="ru-RU" sz="18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71500" marR="0" indent="-5715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</a:pPr>
            <a:endParaRPr lang="ru-RU" sz="18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71500" marR="0" indent="-5715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</a:pPr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Sending acceptance certificate to customer by e-mail</a:t>
            </a:r>
            <a:endParaRPr lang="ru-RU" sz="18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ru-RU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71500" marR="0" indent="-5715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</a:pPr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Creating requests for repair from mobile application</a:t>
            </a:r>
            <a:endParaRPr lang="ru-RU" sz="18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71500" marR="0" indent="-5715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</a:pPr>
            <a:endParaRPr lang="en-US" sz="18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71500" marR="0" indent="-5715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Continue work on </a:t>
            </a:r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ergonomics of application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sym typeface="Helvetica Light"/>
            </a:endParaRPr>
          </a:p>
        </p:txBody>
      </p:sp>
      <p:pic>
        <p:nvPicPr>
          <p:cNvPr id="5" name="Picture 8" descr="C:\Users\aliosm\Desktop\полос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9"/>
          <p:cNvSpPr txBox="1">
            <a:spLocks/>
          </p:cNvSpPr>
          <p:nvPr/>
        </p:nvSpPr>
        <p:spPr bwMode="auto">
          <a:xfrm>
            <a:off x="2699792" y="260350"/>
            <a:ext cx="6201321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400" b="1" dirty="0" smtClean="0"/>
              <a:t>«</a:t>
            </a:r>
            <a:r>
              <a:rPr lang="en-US" altLang="ru-RU" sz="2400" b="1" dirty="0" smtClean="0"/>
              <a:t>Alfa-</a:t>
            </a:r>
            <a:r>
              <a:rPr lang="en-US" altLang="ru-RU" sz="2400" b="1" dirty="0" err="1" smtClean="0"/>
              <a:t>Avto</a:t>
            </a:r>
            <a:r>
              <a:rPr lang="ru-RU" altLang="ru-RU" sz="2400" b="1" dirty="0" smtClean="0"/>
              <a:t>: </a:t>
            </a:r>
            <a:r>
              <a:rPr lang="en-US" altLang="ru-RU" sz="2400" b="1" dirty="0"/>
              <a:t>Mobile advisor</a:t>
            </a:r>
            <a:r>
              <a:rPr lang="ru-RU" altLang="ru-RU" sz="2400" b="1" dirty="0" smtClean="0"/>
              <a:t>»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ru-RU" sz="2400" b="1" dirty="0" smtClean="0"/>
              <a:t>Development plan</a:t>
            </a:r>
            <a:endParaRPr lang="ru-RU" altLang="ru-RU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85898"/>
            <a:ext cx="2304255" cy="47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136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24073" y="441793"/>
            <a:ext cx="7358062" cy="564544"/>
          </a:xfrm>
        </p:spPr>
        <p:txBody>
          <a:bodyPr anchor="ctr" anchorCtr="0">
            <a:normAutofit/>
          </a:bodyPr>
          <a:lstStyle/>
          <a:p>
            <a:r>
              <a:rPr lang="ru-RU" sz="2400" dirty="0" smtClean="0">
                <a:latin typeface="Calibri" panose="020F0502020204030204" pitchFamily="34" charset="0"/>
              </a:rPr>
              <a:t>Стоимость и лицензирование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2890679"/>
            <a:ext cx="69127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ru-RU" sz="1600" b="1" dirty="0" smtClean="0">
                <a:solidFill>
                  <a:srgbClr val="CC0000"/>
                </a:solidFill>
                <a:latin typeface="Calibri" panose="020F0502020204030204" pitchFamily="34" charset="0"/>
              </a:rPr>
              <a:t>Readme</a:t>
            </a:r>
            <a:r>
              <a:rPr lang="ru-RU" altLang="ru-RU" sz="1600" b="1" dirty="0" smtClean="0">
                <a:solidFill>
                  <a:srgbClr val="CC0000"/>
                </a:solidFill>
                <a:latin typeface="Calibri" panose="020F0502020204030204" pitchFamily="34" charset="0"/>
              </a:rPr>
              <a:t>!</a:t>
            </a:r>
            <a:r>
              <a:rPr lang="ru-RU" altLang="ru-RU" sz="1600" dirty="0" smtClean="0">
                <a:latin typeface="Calibri" panose="020F0502020204030204" pitchFamily="34" charset="0"/>
              </a:rPr>
              <a:t> </a:t>
            </a:r>
            <a:endParaRPr lang="ru-RU" altLang="ru-RU" sz="1600" dirty="0">
              <a:latin typeface="Calibri" panose="020F0502020204030204" pitchFamily="34" charset="0"/>
            </a:endParaRPr>
          </a:p>
          <a:p>
            <a:pPr algn="l"/>
            <a:r>
              <a:rPr lang="ru-RU" altLang="ru-RU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«</a:t>
            </a:r>
            <a:r>
              <a:rPr lang="en-US" altLang="ru-RU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Addition</a:t>
            </a:r>
            <a:r>
              <a:rPr lang="ru-RU" altLang="ru-RU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«</a:t>
            </a:r>
            <a:r>
              <a:rPr lang="en-US" altLang="ru-RU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Alfa-</a:t>
            </a:r>
            <a:r>
              <a:rPr lang="en-US" altLang="ru-RU" sz="1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Avto</a:t>
            </a:r>
            <a:r>
              <a:rPr lang="ru-RU" altLang="ru-RU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»: </a:t>
            </a:r>
            <a:r>
              <a:rPr lang="en-US" altLang="ru-RU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Mobile advisor</a:t>
            </a:r>
            <a:r>
              <a:rPr lang="ru-RU" altLang="ru-RU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» </a:t>
            </a:r>
            <a:r>
              <a:rPr lang="en-US" altLang="ru-RU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is designed </a:t>
            </a:r>
            <a:r>
              <a:rPr lang="en-US" sz="1600" dirty="0"/>
              <a:t>for use </a:t>
            </a:r>
            <a:r>
              <a:rPr lang="en-US" sz="1600" dirty="0" smtClean="0"/>
              <a:t>with </a:t>
            </a:r>
            <a:r>
              <a:rPr lang="ru-RU" altLang="ru-RU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«</a:t>
            </a:r>
            <a:r>
              <a:rPr lang="en-US" altLang="ru-RU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Alfa-</a:t>
            </a:r>
            <a:r>
              <a:rPr lang="en-US" altLang="ru-RU" sz="1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Avto</a:t>
            </a:r>
            <a:r>
              <a:rPr lang="ru-RU" altLang="ru-RU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en-US" altLang="ru-RU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edition</a:t>
            </a:r>
            <a:r>
              <a:rPr lang="ru-RU" altLang="ru-RU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5.1»</a:t>
            </a:r>
            <a:r>
              <a:rPr lang="en-US" altLang="ru-RU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solution</a:t>
            </a:r>
            <a:endParaRPr lang="ru-RU" altLang="ru-RU" sz="16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57188" indent="-357188" algn="l">
              <a:buFont typeface="Wingdings" panose="05000000000000000000" pitchFamily="2" charset="2"/>
              <a:buChar char="§"/>
            </a:pPr>
            <a:endParaRPr lang="ru-RU" altLang="ru-RU" sz="1600" dirty="0" smtClean="0">
              <a:solidFill>
                <a:srgbClr val="CC0000"/>
              </a:solidFill>
              <a:latin typeface="Calibri" panose="020F0502020204030204" pitchFamily="34" charset="0"/>
            </a:endParaRPr>
          </a:p>
          <a:p>
            <a:pPr algn="l"/>
            <a:r>
              <a:rPr lang="en-US" sz="1600" dirty="0" smtClean="0"/>
              <a:t>Number of </a:t>
            </a:r>
            <a:r>
              <a:rPr lang="ru-RU" altLang="ru-RU" sz="1600" dirty="0">
                <a:solidFill>
                  <a:schemeClr val="tx1"/>
                </a:solidFill>
                <a:latin typeface="Calibri" panose="020F0502020204030204" pitchFamily="34" charset="0"/>
              </a:rPr>
              <a:t>«</a:t>
            </a:r>
            <a:r>
              <a:rPr lang="en-US" altLang="ru-RU" sz="1600" dirty="0">
                <a:solidFill>
                  <a:schemeClr val="tx1"/>
                </a:solidFill>
                <a:latin typeface="Calibri" panose="020F0502020204030204" pitchFamily="34" charset="0"/>
              </a:rPr>
              <a:t>Addition</a:t>
            </a:r>
            <a:r>
              <a:rPr lang="ru-RU" altLang="ru-RU" sz="1600" dirty="0">
                <a:solidFill>
                  <a:schemeClr val="tx1"/>
                </a:solidFill>
                <a:latin typeface="Calibri" panose="020F0502020204030204" pitchFamily="34" charset="0"/>
              </a:rPr>
              <a:t> «</a:t>
            </a:r>
            <a:r>
              <a:rPr lang="en-US" altLang="ru-RU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Alfa-</a:t>
            </a:r>
            <a:r>
              <a:rPr lang="en-US" altLang="ru-RU" sz="1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Avto</a:t>
            </a:r>
            <a:r>
              <a:rPr lang="ru-RU" altLang="ru-RU" sz="1600" dirty="0">
                <a:solidFill>
                  <a:schemeClr val="tx1"/>
                </a:solidFill>
                <a:latin typeface="Calibri" panose="020F0502020204030204" pitchFamily="34" charset="0"/>
              </a:rPr>
              <a:t>»: </a:t>
            </a:r>
            <a:r>
              <a:rPr lang="en-US" altLang="ru-RU" sz="1600" dirty="0">
                <a:solidFill>
                  <a:schemeClr val="tx1"/>
                </a:solidFill>
                <a:latin typeface="Calibri" panose="020F0502020204030204" pitchFamily="34" charset="0"/>
              </a:rPr>
              <a:t>Mobile advisor</a:t>
            </a:r>
            <a:r>
              <a:rPr lang="ru-RU" altLang="ru-RU" sz="1600" dirty="0">
                <a:solidFill>
                  <a:schemeClr val="tx1"/>
                </a:solidFill>
                <a:latin typeface="Calibri" panose="020F0502020204030204" pitchFamily="34" charset="0"/>
              </a:rPr>
              <a:t>» </a:t>
            </a:r>
            <a:r>
              <a:rPr lang="en-US" sz="1600" dirty="0" smtClean="0"/>
              <a:t>users </a:t>
            </a:r>
            <a:r>
              <a:rPr lang="en-US" sz="1600" dirty="0"/>
              <a:t>is determined by the number </a:t>
            </a:r>
            <a:r>
              <a:rPr lang="en-US" sz="1600" dirty="0" smtClean="0"/>
              <a:t>of purchased </a:t>
            </a:r>
            <a:r>
              <a:rPr lang="en-US" sz="1600" dirty="0"/>
              <a:t>licenses for «</a:t>
            </a:r>
            <a:r>
              <a:rPr lang="en-US" sz="1600" dirty="0" smtClean="0"/>
              <a:t>Alfa-</a:t>
            </a:r>
            <a:r>
              <a:rPr lang="en-US" sz="1600" dirty="0" err="1" smtClean="0"/>
              <a:t>Avto</a:t>
            </a:r>
            <a:r>
              <a:rPr lang="en-US" sz="1600" dirty="0"/>
              <a:t>, edition 5.1</a:t>
            </a:r>
            <a:r>
              <a:rPr lang="en-US" sz="1600" dirty="0" smtClean="0"/>
              <a:t>». There are no restrictions </a:t>
            </a:r>
            <a:r>
              <a:rPr lang="en-US" sz="1600" dirty="0"/>
              <a:t>on the </a:t>
            </a:r>
            <a:r>
              <a:rPr lang="en-US" sz="1600" dirty="0" smtClean="0"/>
              <a:t>amount </a:t>
            </a:r>
            <a:r>
              <a:rPr lang="en-US" sz="1600" dirty="0"/>
              <a:t>of connected devices </a:t>
            </a:r>
            <a:endParaRPr lang="ru-RU" altLang="ru-RU" sz="1600" dirty="0" smtClean="0">
              <a:latin typeface="Calibri" panose="020F0502020204030204" pitchFamily="34" charset="0"/>
            </a:endParaRPr>
          </a:p>
          <a:p>
            <a:pPr algn="l"/>
            <a:endParaRPr lang="ru-RU" altLang="ru-RU" sz="1600" dirty="0">
              <a:latin typeface="Calibri" panose="020F0502020204030204" pitchFamily="34" charset="0"/>
            </a:endParaRPr>
          </a:p>
          <a:p>
            <a:pPr algn="l"/>
            <a:endParaRPr lang="en-US" altLang="ru-RU" sz="1600" dirty="0" smtClean="0">
              <a:latin typeface="Calibri" panose="020F0502020204030204" pitchFamily="34" charset="0"/>
            </a:endParaRPr>
          </a:p>
          <a:p>
            <a:pPr algn="l"/>
            <a:r>
              <a:rPr lang="en-US" altLang="ru-RU" sz="1600" dirty="0" smtClean="0">
                <a:latin typeface="Calibri" panose="020F0502020204030204" pitchFamily="34" charset="0"/>
              </a:rPr>
              <a:t>The </a:t>
            </a:r>
            <a:r>
              <a:rPr lang="en-US" altLang="ru-RU" sz="1600" dirty="0">
                <a:latin typeface="Calibri" panose="020F0502020204030204" pitchFamily="34" charset="0"/>
              </a:rPr>
              <a:t>mobile application is distributed through Play Market for free</a:t>
            </a:r>
            <a:r>
              <a:rPr lang="en-US" altLang="ru-RU" sz="1600" dirty="0" smtClean="0">
                <a:latin typeface="Calibri" panose="020F0502020204030204" pitchFamily="34" charset="0"/>
              </a:rPr>
              <a:t>.</a:t>
            </a:r>
            <a:endParaRPr lang="ru-RU" altLang="ru-RU" sz="1600" dirty="0">
              <a:latin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920876"/>
            <a:ext cx="634921" cy="6349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933056"/>
            <a:ext cx="634921" cy="634921"/>
          </a:xfrm>
          <a:prstGeom prst="rect">
            <a:avLst/>
          </a:prstGeom>
        </p:spPr>
      </p:pic>
      <p:pic>
        <p:nvPicPr>
          <p:cNvPr id="8" name="Picture 8" descr="C:\Users\aliosm\Desktop\полос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9"/>
          <p:cNvSpPr txBox="1">
            <a:spLocks/>
          </p:cNvSpPr>
          <p:nvPr/>
        </p:nvSpPr>
        <p:spPr bwMode="auto">
          <a:xfrm>
            <a:off x="2699792" y="260350"/>
            <a:ext cx="6201321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400" b="1" dirty="0" smtClean="0"/>
              <a:t>«</a:t>
            </a:r>
            <a:r>
              <a:rPr lang="en-US" altLang="ru-RU" sz="2400" b="1" dirty="0" smtClean="0"/>
              <a:t>Alfa-</a:t>
            </a:r>
            <a:r>
              <a:rPr lang="en-US" altLang="ru-RU" sz="2400" b="1" dirty="0" err="1" smtClean="0"/>
              <a:t>Avto</a:t>
            </a:r>
            <a:r>
              <a:rPr lang="ru-RU" altLang="ru-RU" sz="2400" b="1" dirty="0" smtClean="0"/>
              <a:t>: </a:t>
            </a:r>
            <a:r>
              <a:rPr lang="en-US" altLang="ru-RU" sz="2400" b="1" dirty="0"/>
              <a:t>Mobile advisor</a:t>
            </a:r>
            <a:r>
              <a:rPr lang="ru-RU" altLang="ru-RU" sz="2400" b="1" dirty="0" smtClean="0"/>
              <a:t>»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ru-RU" sz="2400" b="1" dirty="0" smtClean="0"/>
              <a:t>Pricing and licensing</a:t>
            </a:r>
            <a:endParaRPr lang="ru-RU" altLang="ru-RU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74" y="4941168"/>
            <a:ext cx="654323" cy="654323"/>
          </a:xfrm>
          <a:prstGeom prst="rect">
            <a:avLst/>
          </a:prstGeom>
        </p:spPr>
      </p:pic>
      <p:graphicFrame>
        <p:nvGraphicFramePr>
          <p:cNvPr id="12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789330"/>
              </p:ext>
            </p:extLst>
          </p:nvPr>
        </p:nvGraphicFramePr>
        <p:xfrm>
          <a:off x="755576" y="1772816"/>
          <a:ext cx="7632700" cy="609601"/>
        </p:xfrm>
        <a:graphic>
          <a:graphicData uri="http://schemas.openxmlformats.org/drawingml/2006/table">
            <a:tbl>
              <a:tblPr/>
              <a:tblGrid>
                <a:gridCol w="5976937"/>
                <a:gridCol w="1655763"/>
              </a:tblGrid>
              <a:tr h="3222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Additions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Price</a:t>
                      </a: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rub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</a:tr>
              <a:tr h="2873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Addition “Alfa-</a:t>
                      </a:r>
                      <a:r>
                        <a:rPr kumimoji="0" lang="en-US" alt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Avto</a:t>
                      </a:r>
                      <a:r>
                        <a:rPr kumimoji="0" lang="en-US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”</a:t>
                      </a: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 </a:t>
                      </a:r>
                      <a:r>
                        <a:rPr kumimoji="0" lang="en-US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Mobile advisor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70 000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85898"/>
            <a:ext cx="2304255" cy="47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8045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24073" y="441793"/>
            <a:ext cx="7358062" cy="564544"/>
          </a:xfrm>
        </p:spPr>
        <p:txBody>
          <a:bodyPr anchor="ctr" anchorCtr="0">
            <a:normAutofit/>
          </a:bodyPr>
          <a:lstStyle/>
          <a:p>
            <a:r>
              <a:rPr lang="ru-RU" sz="2400" dirty="0" smtClean="0">
                <a:latin typeface="Calibri" panose="020F0502020204030204" pitchFamily="34" charset="0"/>
              </a:rPr>
              <a:t>Стоимость и лицензирование</a:t>
            </a:r>
            <a:endParaRPr lang="ru-RU" sz="2400" dirty="0">
              <a:latin typeface="Calibri" panose="020F0502020204030204" pitchFamily="34" charset="0"/>
            </a:endParaRPr>
          </a:p>
        </p:txBody>
      </p:sp>
      <p:pic>
        <p:nvPicPr>
          <p:cNvPr id="8" name="Picture 8" descr="C:\Users\aliosm\Desktop\полос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9"/>
          <p:cNvSpPr txBox="1">
            <a:spLocks/>
          </p:cNvSpPr>
          <p:nvPr/>
        </p:nvSpPr>
        <p:spPr bwMode="auto">
          <a:xfrm>
            <a:off x="2699792" y="260350"/>
            <a:ext cx="6201321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400" b="1" dirty="0" smtClean="0"/>
              <a:t>«</a:t>
            </a:r>
            <a:r>
              <a:rPr lang="en-US" altLang="ru-RU" sz="2400" b="1" dirty="0" smtClean="0"/>
              <a:t>Alfa-</a:t>
            </a:r>
            <a:r>
              <a:rPr lang="en-US" altLang="ru-RU" sz="2400" b="1" dirty="0" err="1" smtClean="0"/>
              <a:t>Avto</a:t>
            </a:r>
            <a:r>
              <a:rPr lang="ru-RU" altLang="ru-RU" sz="2400" b="1" dirty="0" smtClean="0"/>
              <a:t>: </a:t>
            </a:r>
            <a:r>
              <a:rPr lang="en-US" altLang="ru-RU" sz="2400" b="1" dirty="0"/>
              <a:t>Mobile advisor</a:t>
            </a:r>
            <a:r>
              <a:rPr lang="ru-RU" altLang="ru-RU" sz="2400" b="1" dirty="0" smtClean="0"/>
              <a:t>»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ru-RU" sz="2400" b="1" dirty="0" smtClean="0"/>
              <a:t>Link to application</a:t>
            </a:r>
            <a:endParaRPr lang="ru-RU" alt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579" y="1484784"/>
            <a:ext cx="4286250" cy="4286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1387" y="5801489"/>
            <a:ext cx="661912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Application is already available in Play</a:t>
            </a:r>
            <a:r>
              <a:rPr lang="ru-RU" dirty="0" smtClean="0"/>
              <a:t> </a:t>
            </a:r>
            <a:r>
              <a:rPr lang="en-US" dirty="0" smtClean="0"/>
              <a:t>Market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85898"/>
            <a:ext cx="2304255" cy="47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192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24073" y="441793"/>
            <a:ext cx="7358062" cy="564544"/>
          </a:xfrm>
        </p:spPr>
        <p:txBody>
          <a:bodyPr anchor="ctr" anchorCtr="0">
            <a:normAutofit/>
          </a:bodyPr>
          <a:lstStyle/>
          <a:p>
            <a:r>
              <a:rPr lang="ru-RU" sz="2400" dirty="0" smtClean="0">
                <a:latin typeface="Calibri" panose="020F0502020204030204" pitchFamily="34" charset="0"/>
              </a:rPr>
              <a:t>Стоимость и лицензирование</a:t>
            </a:r>
            <a:endParaRPr lang="ru-RU" sz="2400" dirty="0">
              <a:latin typeface="Calibri" panose="020F0502020204030204" pitchFamily="34" charset="0"/>
            </a:endParaRPr>
          </a:p>
        </p:txBody>
      </p:sp>
      <p:pic>
        <p:nvPicPr>
          <p:cNvPr id="8" name="Picture 8" descr="C:\Users\aliosm\Desktop\полос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9"/>
          <p:cNvSpPr txBox="1">
            <a:spLocks/>
          </p:cNvSpPr>
          <p:nvPr/>
        </p:nvSpPr>
        <p:spPr bwMode="auto">
          <a:xfrm>
            <a:off x="2699792" y="260350"/>
            <a:ext cx="6201321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400" b="1" dirty="0" smtClean="0"/>
              <a:t>«</a:t>
            </a:r>
            <a:r>
              <a:rPr lang="en-US" altLang="ru-RU" sz="2400" b="1" dirty="0" smtClean="0"/>
              <a:t>Alfa-</a:t>
            </a:r>
            <a:r>
              <a:rPr lang="en-US" altLang="ru-RU" sz="2400" b="1" dirty="0" err="1" smtClean="0"/>
              <a:t>Avto</a:t>
            </a:r>
            <a:r>
              <a:rPr lang="ru-RU" altLang="ru-RU" sz="2400" b="1" dirty="0" smtClean="0"/>
              <a:t>: </a:t>
            </a:r>
            <a:r>
              <a:rPr lang="en-US" altLang="ru-RU" sz="2400" b="1" dirty="0"/>
              <a:t>Mobile advisor</a:t>
            </a:r>
            <a:r>
              <a:rPr lang="ru-RU" altLang="ru-RU" sz="2400" b="1" dirty="0" smtClean="0"/>
              <a:t>»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ru-RU" sz="2400" b="1" dirty="0" smtClean="0"/>
              <a:t>Contact us</a:t>
            </a:r>
            <a:endParaRPr lang="ru-RU" altLang="ru-RU" sz="2400" b="1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03648" y="2132856"/>
            <a:ext cx="6120035" cy="2880791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altLang="ru-RU" sz="1800" dirty="0"/>
              <a:t>Address: </a:t>
            </a:r>
            <a:r>
              <a:rPr lang="en-US" altLang="ru-RU" sz="1800" dirty="0" err="1"/>
              <a:t>Dmitrovskoe</a:t>
            </a:r>
            <a:r>
              <a:rPr lang="en-US" altLang="ru-RU" sz="1800" dirty="0"/>
              <a:t> sh. 9B, Moscow</a:t>
            </a:r>
          </a:p>
          <a:p>
            <a:pPr>
              <a:buBlip>
                <a:blip r:embed="rId3"/>
              </a:buBlip>
            </a:pPr>
            <a:endParaRPr lang="ru-RU" altLang="ru-RU" sz="1800" dirty="0" smtClean="0"/>
          </a:p>
          <a:p>
            <a:pPr>
              <a:buBlip>
                <a:blip r:embed="rId3"/>
              </a:buBlip>
            </a:pPr>
            <a:r>
              <a:rPr lang="en-US" altLang="ru-RU" sz="1800" dirty="0"/>
              <a:t>Phone/fax: +7 (495) 223-04-04, </a:t>
            </a:r>
            <a:r>
              <a:rPr lang="en-US" altLang="ru-RU" sz="1800" dirty="0" smtClean="0"/>
              <a:t>+</a:t>
            </a:r>
            <a:r>
              <a:rPr lang="en-US" altLang="ru-RU" sz="1800" dirty="0"/>
              <a:t>7 (495) 231-20-02</a:t>
            </a:r>
          </a:p>
          <a:p>
            <a:pPr>
              <a:buBlip>
                <a:blip r:embed="rId3"/>
              </a:buBlip>
            </a:pPr>
            <a:endParaRPr lang="ru-RU" altLang="ru-RU" sz="1800" dirty="0" smtClean="0"/>
          </a:p>
          <a:p>
            <a:pPr>
              <a:buBlip>
                <a:blip r:embed="rId3"/>
              </a:buBlip>
            </a:pPr>
            <a:r>
              <a:rPr lang="ru-RU" altLang="ru-RU" sz="1800" dirty="0" smtClean="0"/>
              <a:t>E-</a:t>
            </a:r>
            <a:r>
              <a:rPr lang="ru-RU" altLang="ru-RU" sz="1800" dirty="0" err="1" smtClean="0"/>
              <a:t>mail</a:t>
            </a:r>
            <a:r>
              <a:rPr lang="ru-RU" altLang="ru-RU" sz="1800" dirty="0" smtClean="0"/>
              <a:t>: </a:t>
            </a:r>
            <a:r>
              <a:rPr lang="ru-RU" altLang="ru-RU" sz="1800" dirty="0" smtClean="0">
                <a:hlinkClick r:id="rId4"/>
              </a:rPr>
              <a:t>alfa@rarus.ru</a:t>
            </a:r>
            <a:endParaRPr lang="ru-RU" altLang="ru-RU" sz="1800" dirty="0" smtClean="0"/>
          </a:p>
          <a:p>
            <a:pPr>
              <a:buBlip>
                <a:blip r:embed="rId3"/>
              </a:buBlip>
            </a:pPr>
            <a:endParaRPr lang="ru-RU" altLang="ru-RU" sz="1800" dirty="0" smtClean="0"/>
          </a:p>
          <a:p>
            <a:pPr>
              <a:buBlip>
                <a:blip r:embed="rId3"/>
              </a:buBlip>
            </a:pPr>
            <a:r>
              <a:rPr lang="en-US" altLang="ru-RU" sz="1800" dirty="0" smtClean="0"/>
              <a:t>Web: </a:t>
            </a:r>
            <a:r>
              <a:rPr lang="ru-RU" altLang="ru-RU" sz="1800" dirty="0" smtClean="0">
                <a:hlinkClick r:id="rId5"/>
              </a:rPr>
              <a:t>www.rarus.ru</a:t>
            </a:r>
            <a:endParaRPr lang="ru-RU" altLang="ru-RU" sz="1800" dirty="0" smtClean="0"/>
          </a:p>
          <a:p>
            <a:pPr>
              <a:buBlip>
                <a:blip r:embed="rId3"/>
              </a:buBlip>
            </a:pPr>
            <a:endParaRPr lang="ru-RU" altLang="ru-RU" sz="2000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85898"/>
            <a:ext cx="2304255" cy="47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92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24073" y="441793"/>
            <a:ext cx="7358062" cy="564544"/>
          </a:xfrm>
        </p:spPr>
        <p:txBody>
          <a:bodyPr anchor="ctr" anchorCtr="0">
            <a:normAutofit/>
          </a:bodyPr>
          <a:lstStyle/>
          <a:p>
            <a:r>
              <a:rPr lang="ru-RU" sz="2400" dirty="0" smtClean="0">
                <a:latin typeface="Calibri" panose="020F0502020204030204" pitchFamily="34" charset="0"/>
              </a:rPr>
              <a:t>Стоимость и лицензирование</a:t>
            </a:r>
            <a:endParaRPr lang="ru-RU" sz="2400" dirty="0">
              <a:latin typeface="Calibri" panose="020F0502020204030204" pitchFamily="34" charset="0"/>
            </a:endParaRPr>
          </a:p>
        </p:txBody>
      </p:sp>
      <p:pic>
        <p:nvPicPr>
          <p:cNvPr id="8" name="Picture 8" descr="C:\Users\aliosm\Desktop\полос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9"/>
          <p:cNvSpPr txBox="1">
            <a:spLocks/>
          </p:cNvSpPr>
          <p:nvPr/>
        </p:nvSpPr>
        <p:spPr bwMode="auto">
          <a:xfrm>
            <a:off x="2699792" y="260350"/>
            <a:ext cx="6201321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400" b="1" dirty="0" smtClean="0"/>
              <a:t>«</a:t>
            </a:r>
            <a:r>
              <a:rPr lang="en-US" altLang="ru-RU" sz="2400" b="1" dirty="0" smtClean="0"/>
              <a:t>Alfa-Auto</a:t>
            </a:r>
            <a:r>
              <a:rPr lang="ru-RU" altLang="ru-RU" sz="2400" b="1" dirty="0" smtClean="0"/>
              <a:t>: </a:t>
            </a:r>
            <a:r>
              <a:rPr lang="en-US" altLang="ru-RU" sz="2400" b="1" dirty="0"/>
              <a:t>Mobile advisor</a:t>
            </a:r>
            <a:r>
              <a:rPr lang="ru-RU" altLang="ru-RU" sz="2400" b="1" dirty="0" smtClean="0"/>
              <a:t>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5574" y="3501008"/>
            <a:ext cx="8655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Thank you for your attention!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85898"/>
            <a:ext cx="2304255" cy="47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576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1979712" y="2560404"/>
            <a:ext cx="6025186" cy="43263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l">
              <a:buSzPct val="45000"/>
              <a:defRPr sz="1800"/>
            </a:pPr>
            <a:r>
              <a:rPr lang="en-US" sz="1800" dirty="0" smtClean="0">
                <a:latin typeface="Calibri" panose="020F0502020204030204" pitchFamily="34" charset="0"/>
              </a:rPr>
              <a:t>Requests from </a:t>
            </a:r>
            <a:r>
              <a:rPr lang="en-US" sz="1800" dirty="0">
                <a:latin typeface="Calibri" panose="020F0502020204030204" pitchFamily="34" charset="0"/>
              </a:rPr>
              <a:t>distributers of automobile brands</a:t>
            </a:r>
            <a:endParaRPr sz="1800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48932" y="4078047"/>
            <a:ext cx="5919481" cy="35256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7419" tIns="37419" rIns="37419" bIns="37419" numCol="1" spcCol="28064" rtlCol="0" anchor="ctr">
            <a:spAutoFit/>
          </a:bodyPr>
          <a:lstStyle/>
          <a:p>
            <a:pPr lvl="0" algn="l" rtl="0" latinLnBrk="1" hangingPunct="0"/>
            <a:r>
              <a:rPr lang="en-US" sz="1800" dirty="0" smtClean="0">
                <a:latin typeface="Calibri" panose="020F0502020204030204" pitchFamily="34" charset="0"/>
              </a:rPr>
              <a:t>Difficulties in accessories’ sales in a segment of “After sales”</a:t>
            </a: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8933" y="3304715"/>
            <a:ext cx="6289448" cy="35256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7419" tIns="37419" rIns="37419" bIns="37419" numCol="1" spcCol="28064" rtlCol="0" anchor="ctr">
            <a:spAutoFit/>
          </a:bodyPr>
          <a:lstStyle/>
          <a:p>
            <a:pPr lvl="0" algn="l" rtl="0" latinLnBrk="1" hangingPunct="0"/>
            <a:r>
              <a:rPr lang="en-US" sz="1800" dirty="0" smtClean="0">
                <a:latin typeface="Calibri" panose="020F0502020204030204" pitchFamily="34" charset="0"/>
              </a:rPr>
              <a:t>Desire to improve work efficiency</a:t>
            </a: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48932" y="4844257"/>
            <a:ext cx="6225098" cy="35256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7419" tIns="37419" rIns="37419" bIns="37419" numCol="1" spcCol="28064" rtlCol="0" anchor="ctr">
            <a:spAutoFit/>
          </a:bodyPr>
          <a:lstStyle/>
          <a:p>
            <a:pPr lvl="0" algn="l" rtl="0" latinLnBrk="1" hangingPunct="0"/>
            <a:r>
              <a:rPr lang="en-US" sz="1800" dirty="0" smtClean="0">
                <a:latin typeface="Calibri" panose="020F0502020204030204" pitchFamily="34" charset="0"/>
              </a:rPr>
              <a:t>Desire to improve quality service and customer loyalty</a:t>
            </a:r>
            <a:endParaRPr lang="ru-RU" sz="1800" dirty="0">
              <a:solidFill>
                <a:srgbClr val="0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493897"/>
            <a:ext cx="561332" cy="5613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218602"/>
            <a:ext cx="561332" cy="5613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973666"/>
            <a:ext cx="561332" cy="5613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739876"/>
            <a:ext cx="561332" cy="561332"/>
          </a:xfrm>
          <a:prstGeom prst="rect">
            <a:avLst/>
          </a:prstGeom>
        </p:spPr>
      </p:pic>
      <p:pic>
        <p:nvPicPr>
          <p:cNvPr id="13" name="Picture 8" descr="C:\Users\aliosm\Desktop\полос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Заголовок 9"/>
          <p:cNvSpPr txBox="1">
            <a:spLocks/>
          </p:cNvSpPr>
          <p:nvPr/>
        </p:nvSpPr>
        <p:spPr bwMode="auto">
          <a:xfrm>
            <a:off x="2699792" y="260350"/>
            <a:ext cx="6201321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400" b="1" dirty="0" smtClean="0"/>
              <a:t>«</a:t>
            </a:r>
            <a:r>
              <a:rPr lang="en-US" altLang="ru-RU" sz="2400" b="1" dirty="0" smtClean="0"/>
              <a:t>Alfa-</a:t>
            </a:r>
            <a:r>
              <a:rPr lang="en-US" altLang="ru-RU" sz="2400" b="1" dirty="0" err="1" smtClean="0"/>
              <a:t>Avto</a:t>
            </a:r>
            <a:r>
              <a:rPr lang="ru-RU" altLang="ru-RU" sz="2400" b="1" dirty="0" smtClean="0"/>
              <a:t>:</a:t>
            </a:r>
            <a:r>
              <a:rPr lang="en-US" altLang="ru-RU" sz="2400" b="1" dirty="0" smtClean="0"/>
              <a:t> Mobile advisor</a:t>
            </a:r>
            <a:r>
              <a:rPr lang="ru-RU" altLang="ru-RU" sz="2400" b="1" dirty="0" smtClean="0"/>
              <a:t>»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ru-RU" sz="2400" b="1" dirty="0" smtClean="0"/>
              <a:t>Prerequisites</a:t>
            </a:r>
            <a:endParaRPr lang="ru-RU" altLang="ru-RU" sz="2400" b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85898"/>
            <a:ext cx="2304255" cy="47880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uiExpand="1" build="p" animBg="1"/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825335" y="476672"/>
            <a:ext cx="7358063" cy="45382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49148">
              <a:defRPr sz="7519"/>
            </a:lvl1pPr>
          </a:lstStyle>
          <a:p>
            <a:pPr lvl="0">
              <a:defRPr sz="1800"/>
            </a:pPr>
            <a:r>
              <a:rPr sz="2400" dirty="0" err="1">
                <a:latin typeface="Calibri" panose="020F0502020204030204" pitchFamily="34" charset="0"/>
              </a:rPr>
              <a:t>Цели</a:t>
            </a:r>
            <a:endParaRPr sz="2400" dirty="0">
              <a:latin typeface="Calibri" panose="020F0502020204030204" pitchFamily="34" charset="0"/>
            </a:endParaRP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475656" y="2302890"/>
            <a:ext cx="6903409" cy="7593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95111" indent="-395111" algn="l">
              <a:buSzPct val="45000"/>
              <a:buBlip>
                <a:blip r:embed="rId3"/>
              </a:buBlip>
            </a:lvl1pPr>
          </a:lstStyle>
          <a:p>
            <a:pPr marL="0" indent="0">
              <a:buNone/>
              <a:defRPr sz="1800"/>
            </a:pPr>
            <a:r>
              <a:rPr lang="en-US" sz="1800" dirty="0" smtClean="0">
                <a:latin typeface="Calibri" panose="020F0502020204030204" pitchFamily="34" charset="0"/>
              </a:rPr>
              <a:t>Single point of data input when accepting an vehicle</a:t>
            </a:r>
            <a:endParaRPr sz="1800" dirty="0">
              <a:latin typeface="Calibri" panose="020F0502020204030204" pitchFamily="34" charset="0"/>
            </a:endParaRPr>
          </a:p>
        </p:txBody>
      </p:sp>
      <p:sp>
        <p:nvSpPr>
          <p:cNvPr id="38" name="Shape 38"/>
          <p:cNvSpPr>
            <a:spLocks/>
          </p:cNvSpPr>
          <p:nvPr/>
        </p:nvSpPr>
        <p:spPr>
          <a:xfrm>
            <a:off x="1506809" y="3879553"/>
            <a:ext cx="6903409" cy="629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7419" tIns="37419" rIns="37419" bIns="37419" anchor="ctr">
            <a:spAutoFit/>
          </a:bodyPr>
          <a:lstStyle>
            <a:lvl1pPr marL="395111" indent="-395111" algn="l">
              <a:buSzPct val="45000"/>
              <a:buBlip>
                <a:blip r:embed="rId3"/>
              </a:buBlip>
              <a:defRPr sz="3200"/>
            </a:lvl1pPr>
          </a:lstStyle>
          <a:p>
            <a:pPr marL="0" indent="0">
              <a:buNone/>
              <a:defRPr sz="1800"/>
            </a:pPr>
            <a:r>
              <a:rPr lang="en-US" sz="1800" dirty="0" smtClean="0"/>
              <a:t>Assistance with accessories’ sales by </a:t>
            </a:r>
            <a:r>
              <a:rPr lang="en-US" sz="1800" dirty="0"/>
              <a:t>providing the most complete information about offered products and </a:t>
            </a:r>
            <a:r>
              <a:rPr lang="en-US" sz="1800" dirty="0" smtClean="0"/>
              <a:t>services</a:t>
            </a:r>
            <a:endParaRPr lang="ru-RU" sz="1800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>
            <a:spLocks/>
          </p:cNvSpPr>
          <p:nvPr/>
        </p:nvSpPr>
        <p:spPr>
          <a:xfrm>
            <a:off x="1506809" y="3159473"/>
            <a:ext cx="6981393" cy="6295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7419" tIns="37419" rIns="37419" bIns="37419" numCol="1" spcCol="28064" rtlCol="0" anchor="ctr">
            <a:spAutoFit/>
          </a:bodyPr>
          <a:lstStyle/>
          <a:p>
            <a:pPr algn="l" rtl="0" latinLnBrk="1" hangingPunct="0"/>
            <a:r>
              <a:rPr lang="en-US" sz="1800" dirty="0" smtClean="0">
                <a:latin typeface="Calibri" panose="020F0502020204030204" pitchFamily="34" charset="0"/>
              </a:rPr>
              <a:t>Access point to current information by key parameters (customer,             vehicle)</a:t>
            </a:r>
            <a:endParaRPr lang="ru-RU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6" y="2459363"/>
            <a:ext cx="446429" cy="4464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35" y="3212976"/>
            <a:ext cx="446429" cy="4464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35" y="3982822"/>
            <a:ext cx="446429" cy="446429"/>
          </a:xfrm>
          <a:prstGeom prst="rect">
            <a:avLst/>
          </a:prstGeom>
        </p:spPr>
      </p:pic>
      <p:pic>
        <p:nvPicPr>
          <p:cNvPr id="9" name="Picture 8" descr="C:\Users\aliosm\Desktop\полоса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9"/>
          <p:cNvSpPr txBox="1">
            <a:spLocks/>
          </p:cNvSpPr>
          <p:nvPr/>
        </p:nvSpPr>
        <p:spPr bwMode="auto">
          <a:xfrm>
            <a:off x="2699792" y="260350"/>
            <a:ext cx="6201321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400" b="1" dirty="0" smtClean="0"/>
              <a:t>«</a:t>
            </a:r>
            <a:r>
              <a:rPr lang="en-US" altLang="ru-RU" sz="2400" b="1" dirty="0" smtClean="0"/>
              <a:t>Alfa-</a:t>
            </a:r>
            <a:r>
              <a:rPr lang="en-US" altLang="ru-RU" sz="2400" b="1" dirty="0" err="1" smtClean="0"/>
              <a:t>Avto</a:t>
            </a:r>
            <a:r>
              <a:rPr lang="ru-RU" altLang="ru-RU" sz="2400" b="1" dirty="0" smtClean="0"/>
              <a:t>: </a:t>
            </a:r>
            <a:r>
              <a:rPr lang="en-US" altLang="ru-RU" sz="2400" b="1" dirty="0" smtClean="0"/>
              <a:t>Mobile advisor</a:t>
            </a:r>
            <a:r>
              <a:rPr lang="ru-RU" altLang="ru-RU" sz="2400" b="1" dirty="0" smtClean="0"/>
              <a:t>»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ru-RU" sz="2400" b="1" dirty="0" smtClean="0"/>
              <a:t>Intended purpose of product</a:t>
            </a:r>
            <a:endParaRPr lang="ru-RU" altLang="ru-RU" sz="2400" b="1" dirty="0"/>
          </a:p>
        </p:txBody>
      </p:sp>
      <p:sp>
        <p:nvSpPr>
          <p:cNvPr id="12" name="Shape 38"/>
          <p:cNvSpPr>
            <a:spLocks/>
          </p:cNvSpPr>
          <p:nvPr/>
        </p:nvSpPr>
        <p:spPr>
          <a:xfrm>
            <a:off x="1509058" y="4833766"/>
            <a:ext cx="6903409" cy="352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7419" tIns="37419" rIns="37419" bIns="37419" anchor="ctr">
            <a:spAutoFit/>
          </a:bodyPr>
          <a:lstStyle>
            <a:lvl1pPr marL="395111" indent="-395111" algn="l">
              <a:buSzPct val="45000"/>
              <a:buBlip>
                <a:blip r:embed="rId3"/>
              </a:buBlip>
              <a:defRPr sz="3200"/>
            </a:lvl1pPr>
          </a:lstStyle>
          <a:p>
            <a:pPr marL="0" indent="0">
              <a:buNone/>
              <a:defRPr sz="1800"/>
            </a:pPr>
            <a:r>
              <a:rPr lang="en-US" sz="1800" dirty="0" smtClean="0"/>
              <a:t>Well-timed </a:t>
            </a:r>
            <a:r>
              <a:rPr lang="en-US" sz="1800" dirty="0"/>
              <a:t>response </a:t>
            </a:r>
            <a:r>
              <a:rPr lang="en-US" sz="1800" dirty="0" smtClean="0"/>
              <a:t>of service advisor to delays</a:t>
            </a:r>
            <a:endParaRPr sz="1800" dirty="0">
              <a:latin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35" y="4790900"/>
            <a:ext cx="438300" cy="4383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85898"/>
            <a:ext cx="2304255" cy="47880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uiExpand="1" build="p" animBg="1"/>
      <p:bldP spid="38" grpId="0" animBg="1"/>
      <p:bldP spid="2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358063" cy="43204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338835">
              <a:defRPr sz="4640"/>
            </a:lvl1pPr>
          </a:lstStyle>
          <a:p>
            <a:pPr lvl="0">
              <a:defRPr sz="1800"/>
            </a:pPr>
            <a:r>
              <a:rPr lang="ru-RU" sz="2400" dirty="0" smtClean="0">
                <a:latin typeface="Calibri" panose="020F0502020204030204" pitchFamily="34" charset="0"/>
              </a:rPr>
              <a:t>Набор функций  первой </a:t>
            </a:r>
            <a:r>
              <a:rPr lang="ru-RU" sz="2400" dirty="0">
                <a:latin typeface="Calibri" panose="020F0502020204030204" pitchFamily="34" charset="0"/>
              </a:rPr>
              <a:t>редакции </a:t>
            </a:r>
            <a:r>
              <a:rPr lang="ru-RU" sz="2400" dirty="0" smtClean="0">
                <a:latin typeface="Calibri" panose="020F0502020204030204" pitchFamily="34" charset="0"/>
              </a:rPr>
              <a:t>приложения</a:t>
            </a:r>
            <a:endParaRPr sz="2400" dirty="0">
              <a:latin typeface="Calibri" panose="020F0502020204030204" pitchFamily="34" charset="0"/>
            </a:endParaRP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xfrm>
            <a:off x="1991090" y="1952851"/>
            <a:ext cx="6109302" cy="325410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algn="l"/>
          </a:lstStyle>
          <a:p>
            <a:pPr lvl="0">
              <a:defRPr sz="1800"/>
            </a:pPr>
            <a:r>
              <a:rPr lang="en-US" sz="1800" dirty="0" smtClean="0">
                <a:latin typeface="Calibri" panose="020F0502020204030204" pitchFamily="34" charset="0"/>
              </a:rPr>
              <a:t>Journal  of repair  requests</a:t>
            </a:r>
            <a:endParaRPr sz="1800" dirty="0">
              <a:latin typeface="Calibri" panose="020F0502020204030204" pitchFamily="34" charset="0"/>
            </a:endParaRPr>
          </a:p>
        </p:txBody>
      </p:sp>
      <p:sp>
        <p:nvSpPr>
          <p:cNvPr id="43" name="Shape 43"/>
          <p:cNvSpPr/>
          <p:nvPr/>
        </p:nvSpPr>
        <p:spPr>
          <a:xfrm>
            <a:off x="2063098" y="2551403"/>
            <a:ext cx="6109302" cy="448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l">
              <a:defRPr sz="3200"/>
            </a:lvl1pPr>
          </a:lstStyle>
          <a:p>
            <a:pPr lvl="0">
              <a:defRPr sz="1800"/>
            </a:pPr>
            <a:r>
              <a:rPr lang="en-US" sz="1800" dirty="0" smtClean="0">
                <a:latin typeface="Calibri" panose="020F0502020204030204" pitchFamily="34" charset="0"/>
              </a:rPr>
              <a:t>Journal of planned contacts with customers</a:t>
            </a:r>
            <a:endParaRPr sz="1800" dirty="0">
              <a:latin typeface="Calibri" panose="020F0502020204030204" pitchFamily="34" charset="0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2063098" y="3270104"/>
            <a:ext cx="6109302" cy="306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l">
              <a:defRPr sz="3200"/>
            </a:lvl1pPr>
          </a:lstStyle>
          <a:p>
            <a:pPr lvl="0">
              <a:defRPr sz="1800"/>
            </a:pPr>
            <a:r>
              <a:rPr lang="en-US" sz="1800" dirty="0" smtClean="0">
                <a:latin typeface="Calibri" panose="020F0502020204030204" pitchFamily="34" charset="0"/>
              </a:rPr>
              <a:t>Access to history of automobiles service</a:t>
            </a:r>
            <a:endParaRPr sz="1800" dirty="0">
              <a:latin typeface="Calibri" panose="020F0502020204030204" pitchFamily="34" charset="0"/>
            </a:endParaRPr>
          </a:p>
        </p:txBody>
      </p:sp>
      <p:sp>
        <p:nvSpPr>
          <p:cNvPr id="45" name="Shape 45"/>
          <p:cNvSpPr/>
          <p:nvPr/>
        </p:nvSpPr>
        <p:spPr>
          <a:xfrm>
            <a:off x="2063098" y="4423478"/>
            <a:ext cx="6109302" cy="5604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l">
              <a:defRPr sz="3200"/>
            </a:lvl1pPr>
          </a:lstStyle>
          <a:p>
            <a:pPr lvl="0">
              <a:defRPr sz="1800"/>
            </a:pPr>
            <a:r>
              <a:rPr lang="en-US" sz="1800" dirty="0" smtClean="0">
                <a:latin typeface="Calibri" panose="020F0502020204030204" pitchFamily="34" charset="0"/>
              </a:rPr>
              <a:t>Full cycle of walk-around check</a:t>
            </a:r>
            <a:r>
              <a:rPr sz="1800" dirty="0" smtClean="0">
                <a:latin typeface="Calibri" panose="020F0502020204030204" pitchFamily="34" charset="0"/>
              </a:rPr>
              <a:t> </a:t>
            </a:r>
            <a:r>
              <a:rPr lang="en-US" sz="1800" dirty="0" smtClean="0">
                <a:latin typeface="Calibri" panose="020F0502020204030204" pitchFamily="34" charset="0"/>
              </a:rPr>
              <a:t>for filling acceptance certificate</a:t>
            </a:r>
            <a:endParaRPr sz="1800" dirty="0">
              <a:latin typeface="Calibri" panose="020F0502020204030204" pitchFamily="34" charset="0"/>
            </a:endParaRPr>
          </a:p>
        </p:txBody>
      </p:sp>
      <p:sp>
        <p:nvSpPr>
          <p:cNvPr id="46" name="Shape 46"/>
          <p:cNvSpPr/>
          <p:nvPr/>
        </p:nvSpPr>
        <p:spPr>
          <a:xfrm>
            <a:off x="2063098" y="5095767"/>
            <a:ext cx="6109302" cy="493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 fontScale="92500" lnSpcReduction="10000"/>
          </a:bodyPr>
          <a:lstStyle>
            <a:lvl1pPr algn="l">
              <a:defRPr sz="3200"/>
            </a:lvl1pPr>
          </a:lstStyle>
          <a:p>
            <a:pPr lvl="0">
              <a:defRPr sz="1800"/>
            </a:pPr>
            <a:r>
              <a:rPr lang="en-US" sz="1800" dirty="0" smtClean="0">
                <a:latin typeface="Calibri" panose="020F0502020204030204" pitchFamily="34" charset="0"/>
              </a:rPr>
              <a:t>Catalog of accessories and additional proposals  working on principle of web shop’s  “cart”</a:t>
            </a:r>
            <a:endParaRPr sz="1800" dirty="0">
              <a:latin typeface="Calibri" panose="020F050202020403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927" y="1892106"/>
            <a:ext cx="455676" cy="45567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767" y="2544337"/>
            <a:ext cx="455676" cy="45567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44" y="3195470"/>
            <a:ext cx="455676" cy="45567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767" y="4474109"/>
            <a:ext cx="455676" cy="45567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44" y="5094774"/>
            <a:ext cx="455676" cy="455676"/>
          </a:xfrm>
          <a:prstGeom prst="rect">
            <a:avLst/>
          </a:prstGeom>
        </p:spPr>
      </p:pic>
      <p:sp>
        <p:nvSpPr>
          <p:cNvPr id="28" name="Shape 44"/>
          <p:cNvSpPr/>
          <p:nvPr/>
        </p:nvSpPr>
        <p:spPr>
          <a:xfrm>
            <a:off x="2063098" y="3891801"/>
            <a:ext cx="6109302" cy="306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Autofit/>
          </a:bodyPr>
          <a:lstStyle>
            <a:lvl1pPr algn="l">
              <a:defRPr sz="3200"/>
            </a:lvl1pPr>
          </a:lstStyle>
          <a:p>
            <a:pPr lvl="0">
              <a:defRPr sz="1800"/>
            </a:pPr>
            <a:r>
              <a:rPr lang="en-US" sz="1800" dirty="0" smtClean="0">
                <a:latin typeface="Calibri" panose="020F0502020204030204" pitchFamily="34" charset="0"/>
              </a:rPr>
              <a:t>Access to information about current (revocable) service campaigns</a:t>
            </a:r>
            <a:endParaRPr sz="1800" dirty="0">
              <a:latin typeface="Calibri" panose="020F050202020403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44" y="3817167"/>
            <a:ext cx="455676" cy="455676"/>
          </a:xfrm>
          <a:prstGeom prst="rect">
            <a:avLst/>
          </a:prstGeom>
        </p:spPr>
      </p:pic>
      <p:pic>
        <p:nvPicPr>
          <p:cNvPr id="15" name="Picture 8" descr="C:\Users\aliosm\Desktop\полос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Заголовок 9"/>
          <p:cNvSpPr txBox="1">
            <a:spLocks/>
          </p:cNvSpPr>
          <p:nvPr/>
        </p:nvSpPr>
        <p:spPr bwMode="auto">
          <a:xfrm>
            <a:off x="2699792" y="260350"/>
            <a:ext cx="6201321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400" b="1" dirty="0" smtClean="0"/>
              <a:t>«</a:t>
            </a:r>
            <a:r>
              <a:rPr lang="en-US" altLang="ru-RU" sz="2400" b="1" dirty="0" smtClean="0"/>
              <a:t>Alfa-</a:t>
            </a:r>
            <a:r>
              <a:rPr lang="en-US" altLang="ru-RU" sz="2400" b="1" dirty="0" err="1" smtClean="0"/>
              <a:t>Avto</a:t>
            </a:r>
            <a:r>
              <a:rPr lang="ru-RU" altLang="ru-RU" sz="2400" b="1" dirty="0" smtClean="0"/>
              <a:t>: </a:t>
            </a:r>
            <a:r>
              <a:rPr lang="en-US" altLang="ru-RU" sz="2400" b="1" dirty="0" smtClean="0"/>
              <a:t>Mobile advisor</a:t>
            </a:r>
            <a:r>
              <a:rPr lang="ru-RU" altLang="ru-RU" sz="2400" b="1" dirty="0" smtClean="0"/>
              <a:t>»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ru-RU" sz="2400" b="1" dirty="0" smtClean="0"/>
              <a:t>Feature set in first edition</a:t>
            </a:r>
            <a:endParaRPr lang="ru-RU" altLang="ru-RU" sz="2400" b="1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85898"/>
            <a:ext cx="2304255" cy="47880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uiExpand="1" build="p" animBg="1"/>
      <p:bldP spid="43" grpId="0" animBg="1"/>
      <p:bldP spid="44" grpId="0" animBg="1"/>
      <p:bldP spid="45" grpId="0" animBg="1"/>
      <p:bldP spid="46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24073" y="441793"/>
            <a:ext cx="7358062" cy="564544"/>
          </a:xfrm>
        </p:spPr>
        <p:txBody>
          <a:bodyPr anchor="ctr" anchorCtr="0">
            <a:normAutofit/>
          </a:bodyPr>
          <a:lstStyle/>
          <a:p>
            <a:r>
              <a:rPr lang="ru-RU" sz="2400" dirty="0" smtClean="0">
                <a:latin typeface="Calibri" panose="020F0502020204030204" pitchFamily="34" charset="0"/>
              </a:rPr>
              <a:t>Стоимость и лицензирование</a:t>
            </a:r>
            <a:endParaRPr lang="ru-RU" sz="2400" dirty="0">
              <a:latin typeface="Calibri" panose="020F0502020204030204" pitchFamily="34" charset="0"/>
            </a:endParaRPr>
          </a:p>
        </p:txBody>
      </p:sp>
      <p:pic>
        <p:nvPicPr>
          <p:cNvPr id="8" name="Picture 8" descr="C:\Users\aliosm\Desktop\полос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9"/>
          <p:cNvSpPr txBox="1">
            <a:spLocks/>
          </p:cNvSpPr>
          <p:nvPr/>
        </p:nvSpPr>
        <p:spPr bwMode="auto">
          <a:xfrm>
            <a:off x="2699792" y="260350"/>
            <a:ext cx="6201321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400" b="1" dirty="0" smtClean="0"/>
              <a:t>«</a:t>
            </a:r>
            <a:r>
              <a:rPr lang="en-US" altLang="ru-RU" sz="2400" b="1" dirty="0" smtClean="0"/>
              <a:t>Alfa-</a:t>
            </a:r>
            <a:r>
              <a:rPr lang="en-US" altLang="ru-RU" sz="2400" b="1" dirty="0" err="1" smtClean="0"/>
              <a:t>Avto</a:t>
            </a:r>
            <a:r>
              <a:rPr lang="ru-RU" altLang="ru-RU" sz="2400" b="1" dirty="0" smtClean="0"/>
              <a:t>: </a:t>
            </a:r>
            <a:r>
              <a:rPr lang="en-US" altLang="ru-RU" sz="2400" b="1" dirty="0" smtClean="0"/>
              <a:t>Mobile advisor</a:t>
            </a:r>
            <a:r>
              <a:rPr lang="ru-RU" altLang="ru-RU" sz="2400" b="1" dirty="0" smtClean="0"/>
              <a:t>»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ru-RU" sz="2400" b="1" dirty="0" smtClean="0"/>
              <a:t>System architecture and constraints</a:t>
            </a:r>
            <a:endParaRPr lang="ru-RU" alt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245210" y="1700808"/>
            <a:ext cx="44644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Blip>
                <a:blip r:embed="rId4"/>
              </a:buBlip>
            </a:pPr>
            <a:r>
              <a:rPr lang="en-US" sz="1600" dirty="0" smtClean="0"/>
              <a:t>For interaction between mobile devices and </a:t>
            </a:r>
            <a:r>
              <a:rPr lang="en-US" sz="1600" dirty="0" err="1" smtClean="0"/>
              <a:t>infobase</a:t>
            </a:r>
            <a:r>
              <a:rPr lang="en-US" sz="1600" dirty="0" smtClean="0"/>
              <a:t> of “Alfa-</a:t>
            </a:r>
            <a:r>
              <a:rPr lang="en-US" sz="1600" dirty="0" err="1" smtClean="0"/>
              <a:t>Avto</a:t>
            </a:r>
            <a:r>
              <a:rPr lang="en-US" sz="1600" dirty="0" smtClean="0"/>
              <a:t>” wireless network is required</a:t>
            </a:r>
          </a:p>
          <a:p>
            <a:pPr algn="l"/>
            <a:endParaRPr lang="ru-RU" sz="1600" dirty="0" smtClean="0"/>
          </a:p>
          <a:p>
            <a:pPr marL="457200" indent="-457200" algn="l">
              <a:buBlip>
                <a:blip r:embed="rId4"/>
              </a:buBlip>
            </a:pPr>
            <a:r>
              <a:rPr lang="en-US" sz="1600" dirty="0" smtClean="0"/>
              <a:t>HTTP data exchange via web service</a:t>
            </a:r>
          </a:p>
          <a:p>
            <a:pPr algn="l"/>
            <a:endParaRPr lang="ru-RU" sz="1600" dirty="0" smtClean="0"/>
          </a:p>
          <a:p>
            <a:pPr marL="457200" indent="-457200" algn="l">
              <a:buBlip>
                <a:blip r:embed="rId4"/>
              </a:buBlip>
            </a:pPr>
            <a:r>
              <a:rPr lang="en-US" sz="1600" dirty="0" smtClean="0"/>
              <a:t>Offline mode available (without synchronization with server)</a:t>
            </a:r>
          </a:p>
          <a:p>
            <a:pPr marL="457200" indent="-457200" algn="l">
              <a:buBlip>
                <a:blip r:embed="rId4"/>
              </a:buBlip>
            </a:pPr>
            <a:endParaRPr lang="ru-RU" sz="1600" dirty="0" smtClean="0"/>
          </a:p>
          <a:p>
            <a:pPr marL="457200" indent="-457200" algn="l">
              <a:buBlip>
                <a:blip r:embed="rId4"/>
              </a:buBlip>
            </a:pPr>
            <a:r>
              <a:rPr lang="en-US" sz="1600" dirty="0" smtClean="0"/>
              <a:t>Mobile devices at 7 inches and larger, measured diagonally </a:t>
            </a:r>
          </a:p>
          <a:p>
            <a:pPr marL="457200" indent="-457200" algn="l">
              <a:buBlip>
                <a:blip r:embed="rId4"/>
              </a:buBlip>
            </a:pPr>
            <a:endParaRPr lang="en-US" sz="1600" dirty="0" smtClean="0"/>
          </a:p>
          <a:p>
            <a:pPr marL="457200" indent="-457200" algn="l">
              <a:buBlip>
                <a:blip r:embed="rId4"/>
              </a:buBlip>
            </a:pPr>
            <a:r>
              <a:rPr lang="en-US" sz="1600" dirty="0" smtClean="0"/>
              <a:t>Android operating system</a:t>
            </a:r>
          </a:p>
          <a:p>
            <a:pPr marL="457200" indent="-457200" algn="l">
              <a:buBlip>
                <a:blip r:embed="rId4"/>
              </a:buBlip>
            </a:pPr>
            <a:endParaRPr lang="ru-RU" sz="1600" dirty="0" smtClean="0"/>
          </a:p>
          <a:p>
            <a:pPr marL="457200" indent="-457200" algn="l">
              <a:buBlip>
                <a:blip r:embed="rId4"/>
              </a:buBlip>
            </a:pPr>
            <a:r>
              <a:rPr lang="en-US" sz="1600" dirty="0" smtClean="0"/>
              <a:t>“ARM” processor </a:t>
            </a:r>
            <a:r>
              <a:rPr lang="en-US" sz="1600" dirty="0"/>
              <a:t>architecture </a:t>
            </a:r>
            <a:r>
              <a:rPr lang="en-US" sz="1600" dirty="0" smtClean="0"/>
              <a:t>(Intel architecture is temporarily </a:t>
            </a:r>
            <a:r>
              <a:rPr lang="en-US" sz="1600" dirty="0"/>
              <a:t>not </a:t>
            </a:r>
            <a:r>
              <a:rPr lang="en-US" sz="1600" dirty="0" smtClean="0"/>
              <a:t>supported)</a:t>
            </a:r>
            <a:endParaRPr lang="ru-RU" sz="16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755576" y="1700808"/>
            <a:ext cx="2748777" cy="4591447"/>
            <a:chOff x="755576" y="1700808"/>
            <a:chExt cx="2748777" cy="459144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700808"/>
              <a:ext cx="2748777" cy="4591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1475656" y="3465004"/>
              <a:ext cx="1080120" cy="2160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bg1">
                      <a:lumMod val="50000"/>
                    </a:schemeClr>
                  </a:solidFill>
                </a:rPr>
                <a:t>Web service</a:t>
              </a:r>
              <a:endParaRPr lang="ru-RU" sz="11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229864" y="2887216"/>
              <a:ext cx="1800200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WIFI  coverage</a:t>
              </a:r>
              <a:endPara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85898"/>
            <a:ext cx="2304255" cy="47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3542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073" y="441793"/>
            <a:ext cx="7358062" cy="564544"/>
          </a:xfrm>
        </p:spPr>
        <p:txBody>
          <a:bodyPr anchor="ctr" anchorCtr="0">
            <a:normAutofit/>
          </a:bodyPr>
          <a:lstStyle/>
          <a:p>
            <a:r>
              <a:rPr lang="ru-RU" sz="2400" dirty="0">
                <a:latin typeface="Calibri" panose="020F0502020204030204" pitchFamily="34" charset="0"/>
              </a:rPr>
              <a:t>Журнал записи на ремонт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253" y="2345536"/>
            <a:ext cx="4589795" cy="4107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2867078" y="1541396"/>
            <a:ext cx="3544144" cy="560334"/>
          </a:xfrm>
          <a:prstGeom prst="roundRect">
            <a:avLst/>
          </a:prstGeom>
          <a:ln w="63500" cap="flat">
            <a:solidFill>
              <a:srgbClr val="F15A22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7419" tIns="37419" rIns="37419" bIns="37419" numCol="1" spcCol="28064" rtlCol="0" anchor="ctr">
            <a:spAutoFit/>
          </a:bodyPr>
          <a:lstStyle/>
          <a:p>
            <a:pPr rtl="0" latinLnBrk="1" hangingPunct="0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List of nearest requests:</a:t>
            </a:r>
            <a:r>
              <a:rPr lang="ru-RU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ru-RU" sz="1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rtl="0" latinLnBrk="1" hangingPunct="0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yesterday, today, tomorrow</a:t>
            </a:r>
            <a:endParaRPr lang="ru-RU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59021" y="2832671"/>
            <a:ext cx="2693099" cy="518695"/>
          </a:xfrm>
          <a:prstGeom prst="roundRect">
            <a:avLst/>
          </a:prstGeom>
          <a:noFill/>
          <a:ln w="63500" cap="flat">
            <a:solidFill>
              <a:srgbClr val="F15A22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 useBgFill="1">
        <p:nvSpPr>
          <p:cNvPr id="20" name="Скругленная прямоугольная выноска 19"/>
          <p:cNvSpPr/>
          <p:nvPr/>
        </p:nvSpPr>
        <p:spPr>
          <a:xfrm>
            <a:off x="7139445" y="2438481"/>
            <a:ext cx="1825043" cy="560334"/>
          </a:xfrm>
          <a:prstGeom prst="wedgeRoundRectCallout">
            <a:avLst>
              <a:gd name="adj1" fmla="val -61313"/>
              <a:gd name="adj2" fmla="val 5304"/>
              <a:gd name="adj3" fmla="val 16667"/>
            </a:avLst>
          </a:prstGeom>
          <a:ln w="63500" cap="flat">
            <a:solidFill>
              <a:srgbClr val="F15A22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7419" tIns="37419" rIns="37419" bIns="37419" numCol="1" spcCol="28064" rtlCol="0" anchor="ctr">
            <a:spAutoFit/>
          </a:bodyPr>
          <a:lstStyle/>
          <a:p>
            <a:pPr algn="l" rtl="0" latinLnBrk="1" hangingPunct="0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Request search by key parameters</a:t>
            </a:r>
            <a:endParaRPr lang="ru-RU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 useBgFill="1">
        <p:nvSpPr>
          <p:cNvPr id="22" name="Скругленная прямоугольная выноска 21"/>
          <p:cNvSpPr/>
          <p:nvPr/>
        </p:nvSpPr>
        <p:spPr>
          <a:xfrm>
            <a:off x="7139446" y="4179439"/>
            <a:ext cx="1825042" cy="560334"/>
          </a:xfrm>
          <a:prstGeom prst="wedgeRoundRectCallout">
            <a:avLst>
              <a:gd name="adj1" fmla="val -94554"/>
              <a:gd name="adj2" fmla="val 80988"/>
              <a:gd name="adj3" fmla="val 16667"/>
            </a:avLst>
          </a:prstGeom>
          <a:ln w="63500" cap="flat">
            <a:solidFill>
              <a:srgbClr val="F15A22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7419" tIns="37419" rIns="37419" bIns="37419" numCol="1" spcCol="28064" rtlCol="0" anchor="ctr">
            <a:spAutoFit/>
          </a:bodyPr>
          <a:lstStyle/>
          <a:p>
            <a:pPr algn="l" rtl="0" latinLnBrk="1" hangingPunct="0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Current status of repair</a:t>
            </a:r>
            <a:endParaRPr lang="ru-RU" sz="1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 useBgFill="1">
        <p:nvSpPr>
          <p:cNvPr id="25" name="Скругленная прямоугольная выноска 24"/>
          <p:cNvSpPr/>
          <p:nvPr/>
        </p:nvSpPr>
        <p:spPr>
          <a:xfrm>
            <a:off x="179512" y="2780928"/>
            <a:ext cx="2016224" cy="560334"/>
          </a:xfrm>
          <a:prstGeom prst="wedgeRoundRectCallout">
            <a:avLst>
              <a:gd name="adj1" fmla="val 54271"/>
              <a:gd name="adj2" fmla="val 93316"/>
              <a:gd name="adj3" fmla="val 16667"/>
            </a:avLst>
          </a:prstGeom>
          <a:ln w="63500" cap="flat">
            <a:solidFill>
              <a:srgbClr val="F15A22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7419" tIns="37419" rIns="37419" bIns="37419" numCol="1" spcCol="28064" rtlCol="0" anchor="ctr">
            <a:spAutoFit/>
          </a:bodyPr>
          <a:lstStyle/>
          <a:p>
            <a:pPr algn="l" rtl="0" latinLnBrk="1" hangingPunct="0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Colored highlighter:</a:t>
            </a:r>
            <a:endParaRPr lang="ru-RU" sz="1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l" rtl="0" latinLnBrk="1" hangingPunct="0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New repair requests</a:t>
            </a:r>
            <a:endParaRPr lang="ru-RU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 useBgFill="1">
        <p:nvSpPr>
          <p:cNvPr id="26" name="Скругленная прямоугольная выноска 25"/>
          <p:cNvSpPr/>
          <p:nvPr/>
        </p:nvSpPr>
        <p:spPr>
          <a:xfrm>
            <a:off x="179512" y="4406651"/>
            <a:ext cx="2016224" cy="560334"/>
          </a:xfrm>
          <a:prstGeom prst="wedgeRoundRectCallout">
            <a:avLst>
              <a:gd name="adj1" fmla="val 52423"/>
              <a:gd name="adj2" fmla="val 95796"/>
              <a:gd name="adj3" fmla="val 16667"/>
            </a:avLst>
          </a:prstGeom>
          <a:ln w="63500" cap="flat">
            <a:solidFill>
              <a:srgbClr val="F15A22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7419" tIns="37419" rIns="37419" bIns="37419" numCol="1" spcCol="28064" rtlCol="0" anchor="ctr">
            <a:spAutoFit/>
          </a:bodyPr>
          <a:lstStyle/>
          <a:p>
            <a:pPr algn="l" rtl="0" latinLnBrk="1" hangingPunct="0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Gray highlighter:</a:t>
            </a:r>
            <a:endParaRPr lang="ru-RU" sz="1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l" rtl="0" latinLnBrk="1" hangingPunct="0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Requests in progress</a:t>
            </a:r>
            <a:endParaRPr lang="ru-RU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 useBgFill="1">
        <p:nvSpPr>
          <p:cNvPr id="27" name="Скругленная прямоугольная выноска 26"/>
          <p:cNvSpPr/>
          <p:nvPr/>
        </p:nvSpPr>
        <p:spPr>
          <a:xfrm>
            <a:off x="7139447" y="5151566"/>
            <a:ext cx="1825042" cy="560334"/>
          </a:xfrm>
          <a:prstGeom prst="wedgeRoundRectCallout">
            <a:avLst>
              <a:gd name="adj1" fmla="val -66612"/>
              <a:gd name="adj2" fmla="val 4101"/>
              <a:gd name="adj3" fmla="val 16667"/>
            </a:avLst>
          </a:prstGeom>
          <a:ln w="63500" cap="flat">
            <a:solidFill>
              <a:srgbClr val="F15A22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7419" tIns="37419" rIns="37419" bIns="37419" numCol="1" spcCol="28064" rtlCol="0" anchor="ctr">
            <a:spAutoFit/>
          </a:bodyPr>
          <a:lstStyle/>
          <a:p>
            <a:pPr algn="l" rtl="0" latinLnBrk="1" hangingPunct="0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Document numbers in </a:t>
            </a:r>
          </a:p>
          <a:p>
            <a:pPr algn="l" rtl="0" latinLnBrk="1" hangingPunct="0"/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infobase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8" descr="C:\Users\aliosm\Desktop\полос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9"/>
          <p:cNvSpPr txBox="1">
            <a:spLocks/>
          </p:cNvSpPr>
          <p:nvPr/>
        </p:nvSpPr>
        <p:spPr bwMode="auto">
          <a:xfrm>
            <a:off x="2699792" y="260350"/>
            <a:ext cx="6201321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400" b="1" dirty="0" smtClean="0"/>
              <a:t>«</a:t>
            </a:r>
            <a:r>
              <a:rPr lang="en-US" altLang="ru-RU" sz="2400" b="1" dirty="0" smtClean="0"/>
              <a:t>Alfa-</a:t>
            </a:r>
            <a:r>
              <a:rPr lang="en-US" altLang="ru-RU" sz="2400" b="1" dirty="0" err="1" smtClean="0"/>
              <a:t>Avto</a:t>
            </a:r>
            <a:r>
              <a:rPr lang="ru-RU" altLang="ru-RU" sz="2400" b="1" dirty="0" smtClean="0"/>
              <a:t>: </a:t>
            </a:r>
            <a:r>
              <a:rPr lang="en-US" altLang="ru-RU" sz="2400" b="1" dirty="0" smtClean="0"/>
              <a:t>Mobile advisor</a:t>
            </a:r>
            <a:r>
              <a:rPr lang="ru-RU" altLang="ru-RU" sz="2400" b="1" dirty="0" smtClean="0"/>
              <a:t>»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ru-RU" sz="2400" b="1" dirty="0"/>
              <a:t>Journal  of repair  </a:t>
            </a:r>
            <a:r>
              <a:rPr lang="en-US" altLang="ru-RU" sz="2400" b="1" dirty="0" smtClean="0"/>
              <a:t>requests</a:t>
            </a:r>
            <a:endParaRPr lang="en-US" altLang="ru-RU" sz="2400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85898"/>
            <a:ext cx="2304255" cy="47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7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3" grpId="0" animBg="1"/>
      <p:bldP spid="3" grpId="1" animBg="1"/>
      <p:bldP spid="3" grpId="2" animBg="1"/>
      <p:bldP spid="20" grpId="0" animBg="1"/>
      <p:bldP spid="20" grpId="1" animBg="1"/>
      <p:bldP spid="20" grpId="2" animBg="1"/>
      <p:bldP spid="22" grpId="0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24073" y="441793"/>
            <a:ext cx="7358062" cy="564544"/>
          </a:xfrm>
        </p:spPr>
        <p:txBody>
          <a:bodyPr anchor="ctr" anchorCtr="0">
            <a:normAutofit/>
          </a:bodyPr>
          <a:lstStyle/>
          <a:p>
            <a:r>
              <a:rPr lang="ru-RU" sz="2400" dirty="0">
                <a:latin typeface="Calibri" panose="020F0502020204030204" pitchFamily="34" charset="0"/>
              </a:rPr>
              <a:t>Редактирование данных клиента и а/м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560" y="1510490"/>
            <a:ext cx="3187382" cy="5099811"/>
          </a:xfrm>
          <a:prstGeom prst="rect">
            <a:avLst/>
          </a:prstGeom>
          <a:ln>
            <a:solidFill>
              <a:schemeClr val="tx1"/>
            </a:solidFill>
          </a:ln>
        </p:spPr>
      </p:pic>
      <p:sp useBgFill="1">
        <p:nvSpPr>
          <p:cNvPr id="19" name="Скругленная прямоугольная выноска 18"/>
          <p:cNvSpPr/>
          <p:nvPr/>
        </p:nvSpPr>
        <p:spPr>
          <a:xfrm>
            <a:off x="395536" y="1651141"/>
            <a:ext cx="2088232" cy="798697"/>
          </a:xfrm>
          <a:prstGeom prst="wedgeRoundRectCallout">
            <a:avLst>
              <a:gd name="adj1" fmla="val 99666"/>
              <a:gd name="adj2" fmla="val 160266"/>
              <a:gd name="adj3" fmla="val 16667"/>
            </a:avLst>
          </a:prstGeom>
          <a:ln w="63500" cap="flat">
            <a:solidFill>
              <a:srgbClr val="F15A22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7419" tIns="37419" rIns="37419" bIns="37419" numCol="1" spcCol="28064" rtlCol="0" anchor="ctr">
            <a:spAutoFit/>
          </a:bodyPr>
          <a:lstStyle/>
          <a:p>
            <a:pPr algn="l" rtl="0" latinLnBrk="1" hangingPunct="0"/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License plate, mileage, </a:t>
            </a:r>
          </a:p>
          <a:p>
            <a:pPr algn="l" rtl="0" latinLnBrk="1" hangingPunct="0"/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VIN can be edited without opening additional forms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sp useBgFill="1">
        <p:nvSpPr>
          <p:cNvPr id="20" name="Скругленная прямоугольная выноска 19"/>
          <p:cNvSpPr/>
          <p:nvPr/>
        </p:nvSpPr>
        <p:spPr>
          <a:xfrm>
            <a:off x="6372199" y="1651141"/>
            <a:ext cx="2376265" cy="1037061"/>
          </a:xfrm>
          <a:prstGeom prst="wedgeRoundRectCallout">
            <a:avLst>
              <a:gd name="adj1" fmla="val -69638"/>
              <a:gd name="adj2" fmla="val 42121"/>
              <a:gd name="adj3" fmla="val 16667"/>
            </a:avLst>
          </a:prstGeom>
          <a:ln w="63500" cap="flat">
            <a:solidFill>
              <a:srgbClr val="F15A22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7419" tIns="37419" rIns="37419" bIns="37419" numCol="1" spcCol="28064" rtlCol="0" anchor="ctr">
            <a:spAutoFit/>
          </a:bodyPr>
          <a:lstStyle/>
          <a:p>
            <a:pPr algn="l" rtl="0" latinLnBrk="1" hangingPunct="0"/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Field extension buttons allow to go to form where </a:t>
            </a:r>
          </a:p>
          <a:p>
            <a:pPr algn="l" rtl="0" latinLnBrk="1" hangingPunct="0"/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customer’s full name and</a:t>
            </a:r>
          </a:p>
          <a:p>
            <a:pPr algn="l" rtl="0" latinLnBrk="1" hangingPunct="0"/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 contact details can be edited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sp useBgFill="1">
        <p:nvSpPr>
          <p:cNvPr id="21" name="Скругленная прямоугольная выноска 20"/>
          <p:cNvSpPr/>
          <p:nvPr/>
        </p:nvSpPr>
        <p:spPr>
          <a:xfrm>
            <a:off x="6372201" y="3138507"/>
            <a:ext cx="2376264" cy="1037061"/>
          </a:xfrm>
          <a:prstGeom prst="wedgeRoundRectCallout">
            <a:avLst>
              <a:gd name="adj1" fmla="val -69113"/>
              <a:gd name="adj2" fmla="val 37654"/>
              <a:gd name="adj3" fmla="val 16667"/>
            </a:avLst>
          </a:prstGeom>
          <a:ln w="63500" cap="flat">
            <a:solidFill>
              <a:srgbClr val="F15A22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7419" tIns="37419" rIns="37419" bIns="37419" numCol="1" spcCol="28064" rtlCol="0" anchor="ctr">
            <a:spAutoFit/>
          </a:bodyPr>
          <a:lstStyle/>
          <a:p>
            <a:pPr algn="l" rtl="0" latinLnBrk="1" hangingPunct="0"/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“VIN” field 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extension </a:t>
            </a: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button </a:t>
            </a:r>
          </a:p>
          <a:p>
            <a:pPr algn="l" rtl="0" latinLnBrk="1" hangingPunct="0"/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allows to go to form where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endParaRPr lang="en-US" sz="1400" dirty="0" smtClean="0">
              <a:latin typeface="Calibri" panose="020F0502020204030204" pitchFamily="34" charset="0"/>
            </a:endParaRPr>
          </a:p>
          <a:p>
            <a:pPr algn="l" rtl="0" latinLnBrk="1" hangingPunct="0"/>
            <a:r>
              <a:rPr lang="en-US" sz="1400" dirty="0" smtClean="0">
                <a:latin typeface="Calibri" panose="020F0502020204030204" pitchFamily="34" charset="0"/>
              </a:rPr>
              <a:t>history </a:t>
            </a:r>
            <a:r>
              <a:rPr lang="en-US" sz="1400" dirty="0">
                <a:latin typeface="Calibri" panose="020F0502020204030204" pitchFamily="34" charset="0"/>
              </a:rPr>
              <a:t>of </a:t>
            </a:r>
            <a:r>
              <a:rPr lang="en-US" sz="1400" dirty="0" smtClean="0">
                <a:latin typeface="Calibri" panose="020F0502020204030204" pitchFamily="34" charset="0"/>
              </a:rPr>
              <a:t>automobile’s </a:t>
            </a:r>
          </a:p>
          <a:p>
            <a:pPr algn="l" rtl="0" latinLnBrk="1" hangingPunct="0"/>
            <a:r>
              <a:rPr lang="en-US" sz="1400" dirty="0" smtClean="0">
                <a:latin typeface="Calibri" panose="020F0502020204030204" pitchFamily="34" charset="0"/>
              </a:rPr>
              <a:t>service can be viewed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sp useBgFill="1">
        <p:nvSpPr>
          <p:cNvPr id="22" name="Скругленная прямоугольная выноска 21"/>
          <p:cNvSpPr/>
          <p:nvPr/>
        </p:nvSpPr>
        <p:spPr>
          <a:xfrm>
            <a:off x="6372201" y="4723525"/>
            <a:ext cx="2376264" cy="1513787"/>
          </a:xfrm>
          <a:prstGeom prst="wedgeRoundRectCallout">
            <a:avLst>
              <a:gd name="adj1" fmla="val -70512"/>
              <a:gd name="adj2" fmla="val -69309"/>
              <a:gd name="adj3" fmla="val 16667"/>
            </a:avLst>
          </a:prstGeom>
          <a:ln w="63500" cap="flat">
            <a:solidFill>
              <a:srgbClr val="F15A22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7419" tIns="37419" rIns="37419" bIns="37419" numCol="1" spcCol="28064" rtlCol="0" anchor="ctr">
            <a:spAutoFit/>
          </a:bodyPr>
          <a:lstStyle/>
          <a:p>
            <a:pPr algn="l" rtl="0" latinLnBrk="1" hangingPunct="0"/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“Service campaign” field </a:t>
            </a:r>
          </a:p>
          <a:p>
            <a:pPr algn="l" rtl="0" latinLnBrk="1" hangingPunct="0"/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extension button allows to </a:t>
            </a:r>
          </a:p>
          <a:p>
            <a:pPr algn="l" rtl="0" latinLnBrk="1" hangingPunct="0"/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check whether service </a:t>
            </a:r>
          </a:p>
          <a:p>
            <a:pPr algn="l" rtl="0" latinLnBrk="1" hangingPunct="0"/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campaigns are need to be </a:t>
            </a:r>
          </a:p>
          <a:p>
            <a:pPr algn="l" rtl="0" latinLnBrk="1" hangingPunct="0"/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run.</a:t>
            </a:r>
          </a:p>
          <a:p>
            <a:pPr algn="l" rtl="0" latinLnBrk="1" hangingPunct="0"/>
            <a:r>
              <a:rPr lang="ru-RU" sz="1400" b="1" i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*</a:t>
            </a:r>
            <a:r>
              <a:rPr lang="en-US" sz="1400" b="1" i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VIN field must be filled</a:t>
            </a:r>
            <a:endParaRPr lang="ru-RU" sz="1400" b="1" i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sp useBgFill="1">
        <p:nvSpPr>
          <p:cNvPr id="23" name="Скругленная прямоугольная выноска 22"/>
          <p:cNvSpPr/>
          <p:nvPr/>
        </p:nvSpPr>
        <p:spPr>
          <a:xfrm>
            <a:off x="395536" y="3019327"/>
            <a:ext cx="2088232" cy="1275424"/>
          </a:xfrm>
          <a:prstGeom prst="wedgeRoundRectCallout">
            <a:avLst>
              <a:gd name="adj1" fmla="val 66352"/>
              <a:gd name="adj2" fmla="val 79108"/>
              <a:gd name="adj3" fmla="val 16667"/>
            </a:avLst>
          </a:prstGeom>
          <a:ln w="63500" cap="flat">
            <a:solidFill>
              <a:srgbClr val="F15A22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7419" tIns="37419" rIns="37419" bIns="37419" numCol="1" spcCol="28064" rtlCol="0" anchor="ctr">
            <a:spAutoFit/>
          </a:bodyPr>
          <a:lstStyle/>
          <a:p>
            <a:pPr algn="l" rtl="0" latinLnBrk="1" hangingPunct="0"/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Reason for visit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 – </a:t>
            </a:r>
          </a:p>
          <a:p>
            <a:pPr algn="l" rtl="0" latinLnBrk="1" hangingPunct="0"/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c</a:t>
            </a: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ustomer’s demands </a:t>
            </a:r>
          </a:p>
          <a:p>
            <a:pPr algn="l" rtl="0" latinLnBrk="1" hangingPunct="0"/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written in his words. Can be edited based on </a:t>
            </a:r>
          </a:p>
          <a:p>
            <a:pPr algn="l" rtl="0" latinLnBrk="1" hangingPunct="0"/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results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sp useBgFill="1">
        <p:nvSpPr>
          <p:cNvPr id="24" name="Скругленная прямоугольная выноска 23"/>
          <p:cNvSpPr/>
          <p:nvPr/>
        </p:nvSpPr>
        <p:spPr>
          <a:xfrm>
            <a:off x="397460" y="4773194"/>
            <a:ext cx="2086308" cy="1752150"/>
          </a:xfrm>
          <a:prstGeom prst="wedgeRoundRectCallout">
            <a:avLst>
              <a:gd name="adj1" fmla="val 68658"/>
              <a:gd name="adj2" fmla="val 24534"/>
              <a:gd name="adj3" fmla="val 16667"/>
            </a:avLst>
          </a:prstGeom>
          <a:ln w="63500" cap="flat">
            <a:solidFill>
              <a:srgbClr val="F15A22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7419" tIns="37419" rIns="37419" bIns="37419" numCol="1" spcCol="28064" rtlCol="0" anchor="ctr">
            <a:spAutoFit/>
          </a:bodyPr>
          <a:lstStyle/>
          <a:p>
            <a:pPr algn="l" rtl="0" latinLnBrk="1" hangingPunct="0"/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“Save changes” button </a:t>
            </a:r>
          </a:p>
          <a:p>
            <a:pPr algn="l" rtl="0" latinLnBrk="1" hangingPunct="0"/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starts session of </a:t>
            </a:r>
          </a:p>
          <a:p>
            <a:pPr algn="l" rtl="0" latinLnBrk="1" hangingPunct="0"/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synchronization with </a:t>
            </a:r>
          </a:p>
          <a:p>
            <a:pPr algn="l" rtl="0" latinLnBrk="1" hangingPunct="0"/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server. Edited data is </a:t>
            </a:r>
          </a:p>
          <a:p>
            <a:pPr algn="l" rtl="0" latinLnBrk="1" hangingPunct="0"/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preserved in documents </a:t>
            </a:r>
          </a:p>
          <a:p>
            <a:pPr algn="l" rtl="0" latinLnBrk="1" hangingPunct="0"/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in </a:t>
            </a:r>
            <a:r>
              <a:rPr lang="en-US" sz="1400" dirty="0" err="1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infobase</a:t>
            </a: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 (available </a:t>
            </a:r>
          </a:p>
          <a:p>
            <a:pPr algn="l" rtl="0" latinLnBrk="1" hangingPunct="0"/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only in Online-mode)</a:t>
            </a:r>
            <a:endParaRPr lang="ru-RU" sz="1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8" descr="C:\Users\aliosm\Desktop\полос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9"/>
          <p:cNvSpPr txBox="1">
            <a:spLocks/>
          </p:cNvSpPr>
          <p:nvPr/>
        </p:nvSpPr>
        <p:spPr bwMode="auto">
          <a:xfrm>
            <a:off x="2699792" y="260350"/>
            <a:ext cx="6201321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400" b="1" dirty="0" smtClean="0"/>
              <a:t>«</a:t>
            </a:r>
            <a:r>
              <a:rPr lang="en-US" altLang="ru-RU" sz="2400" b="1" dirty="0" smtClean="0"/>
              <a:t>Alfa-</a:t>
            </a:r>
            <a:r>
              <a:rPr lang="en-US" altLang="ru-RU" sz="2400" b="1" dirty="0" err="1" smtClean="0"/>
              <a:t>Avto</a:t>
            </a:r>
            <a:r>
              <a:rPr lang="ru-RU" altLang="ru-RU" sz="2400" b="1" dirty="0" smtClean="0"/>
              <a:t>: </a:t>
            </a:r>
            <a:r>
              <a:rPr lang="en-US" altLang="ru-RU" sz="2400" b="1" dirty="0"/>
              <a:t>Mobile advisor</a:t>
            </a:r>
            <a:r>
              <a:rPr lang="ru-RU" altLang="ru-RU" sz="2400" b="1" dirty="0" smtClean="0"/>
              <a:t>»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ru-RU" sz="2400" b="1" dirty="0" smtClean="0"/>
              <a:t>Editing customer’s and automobile’s data</a:t>
            </a:r>
            <a:endParaRPr lang="ru-RU" altLang="ru-RU" sz="24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85898"/>
            <a:ext cx="2304255" cy="47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71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24073" y="441793"/>
            <a:ext cx="7358062" cy="564544"/>
          </a:xfrm>
        </p:spPr>
        <p:txBody>
          <a:bodyPr anchor="ctr" anchorCtr="0">
            <a:normAutofit/>
          </a:bodyPr>
          <a:lstStyle/>
          <a:p>
            <a:r>
              <a:rPr lang="ru-RU" sz="2400" dirty="0">
                <a:latin typeface="Calibri" panose="020F0502020204030204" pitchFamily="34" charset="0"/>
              </a:rPr>
              <a:t>Чек-лист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97" y="1353144"/>
            <a:ext cx="3322635" cy="53162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323527" y="2067617"/>
            <a:ext cx="2223247" cy="1275424"/>
          </a:xfrm>
          <a:prstGeom prst="wedgeRoundRectCallout">
            <a:avLst>
              <a:gd name="adj1" fmla="val 65273"/>
              <a:gd name="adj2" fmla="val -36152"/>
              <a:gd name="adj3" fmla="val 16667"/>
            </a:avLst>
          </a:prstGeom>
          <a:ln w="63500" cap="flat">
            <a:solidFill>
              <a:srgbClr val="F15A22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7419" tIns="37419" rIns="37419" bIns="37419" numCol="1" spcCol="28064" rtlCol="0" anchor="ctr">
            <a:spAutoFit/>
          </a:bodyPr>
          <a:lstStyle/>
          <a:p>
            <a:pPr algn="l" rtl="0" latinLnBrk="1" hangingPunct="0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List of questions can  have hierarchy structure. </a:t>
            </a:r>
          </a:p>
          <a:p>
            <a:pPr algn="l" rtl="0" latinLnBrk="1" hangingPunct="0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Toolbar button allows to </a:t>
            </a:r>
          </a:p>
          <a:p>
            <a:pPr algn="l" rtl="0" latinLnBrk="1" hangingPunct="0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switch between groups of </a:t>
            </a:r>
          </a:p>
          <a:p>
            <a:pPr algn="l" rtl="0" latinLnBrk="1" hangingPunct="0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questions</a:t>
            </a:r>
            <a:endParaRPr lang="ru-RU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6749118" y="2067617"/>
            <a:ext cx="2025224" cy="798697"/>
          </a:xfrm>
          <a:prstGeom prst="wedgeRoundRectCallout">
            <a:avLst>
              <a:gd name="adj1" fmla="val -76281"/>
              <a:gd name="adj2" fmla="val -2132"/>
              <a:gd name="adj3" fmla="val 16667"/>
            </a:avLst>
          </a:prstGeom>
          <a:ln w="63500" cap="flat">
            <a:solidFill>
              <a:srgbClr val="F15A22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7419" tIns="37419" rIns="37419" bIns="37419" numCol="1" spcCol="28064" rtlCol="0" anchor="ctr">
            <a:spAutoFit/>
          </a:bodyPr>
          <a:lstStyle/>
          <a:p>
            <a:pPr algn="l" rtl="0" latinLnBrk="1" hangingPunct="0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Check boxes are used for answers to yes/no </a:t>
            </a:r>
          </a:p>
          <a:p>
            <a:pPr algn="l" rtl="0" latinLnBrk="1" hangingPunct="0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questions</a:t>
            </a:r>
            <a:endParaRPr lang="ru-RU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323528" y="4432543"/>
            <a:ext cx="2223247" cy="560334"/>
          </a:xfrm>
          <a:prstGeom prst="wedgeRoundRectCallout">
            <a:avLst>
              <a:gd name="adj1" fmla="val 63414"/>
              <a:gd name="adj2" fmla="val -92983"/>
              <a:gd name="adj3" fmla="val 16667"/>
            </a:avLst>
          </a:prstGeom>
          <a:ln w="63500" cap="flat">
            <a:solidFill>
              <a:srgbClr val="F15A22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7419" tIns="37419" rIns="37419" bIns="37419" numCol="1" spcCol="28064" rtlCol="0" anchor="ctr">
            <a:spAutoFit/>
          </a:bodyPr>
          <a:lstStyle/>
          <a:p>
            <a:pPr algn="l" rtl="0" latinLnBrk="1" hangingPunct="0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Answered questions are </a:t>
            </a:r>
          </a:p>
          <a:p>
            <a:pPr algn="l" rtl="0" latinLnBrk="1" hangingPunct="0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highlighted</a:t>
            </a:r>
            <a:endParaRPr lang="ru-RU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49118" y="4432543"/>
            <a:ext cx="2025225" cy="1275424"/>
          </a:xfrm>
          <a:prstGeom prst="roundRect">
            <a:avLst/>
          </a:prstGeom>
          <a:ln w="63500" cap="flat">
            <a:solidFill>
              <a:srgbClr val="F15A22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7419" tIns="37419" rIns="37419" bIns="37419" numCol="1" spcCol="28064" rtlCol="0" anchor="ctr">
            <a:spAutoFit/>
          </a:bodyPr>
          <a:lstStyle/>
          <a:p>
            <a:pPr algn="l" rtl="0" latinLnBrk="1" hangingPunct="0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Other types of answers:</a:t>
            </a:r>
          </a:p>
          <a:p>
            <a:pPr marL="285750" indent="-285750" algn="l" rtl="0" latinLnBrk="1" hangingPunct="0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Selection one of the </a:t>
            </a:r>
          </a:p>
          <a:p>
            <a:pPr algn="l" rtl="0" latinLnBrk="1" hangingPunct="0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options</a:t>
            </a:r>
          </a:p>
          <a:p>
            <a:pPr marL="285750" indent="-285750" algn="l" rtl="0" latinLnBrk="1" hangingPunct="0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Text</a:t>
            </a:r>
          </a:p>
          <a:p>
            <a:pPr marL="285750" indent="-285750" algn="l" rtl="0" latinLnBrk="1" hangingPunct="0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Number</a:t>
            </a:r>
            <a:endParaRPr lang="ru-RU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8" descr="C:\Users\aliosm\Desktop\полос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9"/>
          <p:cNvSpPr txBox="1">
            <a:spLocks/>
          </p:cNvSpPr>
          <p:nvPr/>
        </p:nvSpPr>
        <p:spPr bwMode="auto">
          <a:xfrm>
            <a:off x="2699792" y="260350"/>
            <a:ext cx="6201321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400" b="1" dirty="0" smtClean="0"/>
              <a:t>«</a:t>
            </a:r>
            <a:r>
              <a:rPr lang="en-US" altLang="ru-RU" sz="2400" b="1" dirty="0" smtClean="0"/>
              <a:t>Alfa-</a:t>
            </a:r>
            <a:r>
              <a:rPr lang="en-US" altLang="ru-RU" sz="2400" b="1" dirty="0" err="1" smtClean="0"/>
              <a:t>Avto</a:t>
            </a:r>
            <a:r>
              <a:rPr lang="ru-RU" altLang="ru-RU" sz="2400" b="1" dirty="0" smtClean="0"/>
              <a:t>: </a:t>
            </a:r>
            <a:r>
              <a:rPr lang="en-US" altLang="ru-RU" sz="2400" b="1" dirty="0"/>
              <a:t>Mobile advisor</a:t>
            </a:r>
            <a:r>
              <a:rPr lang="ru-RU" altLang="ru-RU" sz="2400" b="1" dirty="0" smtClean="0"/>
              <a:t>»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ru-RU" sz="2400" b="1" dirty="0" smtClean="0"/>
              <a:t>Checklist</a:t>
            </a:r>
            <a:endParaRPr lang="ru-RU" altLang="ru-RU" sz="24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85898"/>
            <a:ext cx="2304255" cy="47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6080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24073" y="441793"/>
            <a:ext cx="7358062" cy="564544"/>
          </a:xfrm>
        </p:spPr>
        <p:txBody>
          <a:bodyPr anchor="ctr" anchorCtr="0">
            <a:normAutofit/>
          </a:bodyPr>
          <a:lstStyle/>
          <a:p>
            <a:r>
              <a:rPr lang="ru-RU" sz="2400" dirty="0">
                <a:latin typeface="Calibri" panose="020F0502020204030204" pitchFamily="34" charset="0"/>
              </a:rPr>
              <a:t>Осмотр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35" y="1337774"/>
            <a:ext cx="3377246" cy="540359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420290" y="1605947"/>
            <a:ext cx="1772072" cy="1513787"/>
          </a:xfrm>
          <a:prstGeom prst="wedgeRoundRectCallout">
            <a:avLst>
              <a:gd name="adj1" fmla="val 104333"/>
              <a:gd name="adj2" fmla="val 14650"/>
              <a:gd name="adj3" fmla="val 16667"/>
            </a:avLst>
          </a:prstGeom>
          <a:ln w="63500" cap="flat">
            <a:solidFill>
              <a:srgbClr val="F15A22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7419" tIns="37419" rIns="37419" bIns="37419" numCol="1" spcCol="28064" rtlCol="0" anchor="ctr">
            <a:spAutoFit/>
          </a:bodyPr>
          <a:lstStyle/>
          <a:p>
            <a:pPr algn="l" rtl="0" latinLnBrk="1" hangingPunct="0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Default 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graphical </a:t>
            </a:r>
          </a:p>
          <a:p>
            <a:pPr algn="l" rtl="0" latinLnBrk="1" hangingPunct="0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cheme can be used as well as appointed to each model (in list </a:t>
            </a:r>
          </a:p>
          <a:p>
            <a:pPr algn="l" rtl="0" latinLnBrk="1" hangingPunct="0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“Models”) graphical </a:t>
            </a:r>
          </a:p>
          <a:p>
            <a:pPr algn="l" rtl="0" latinLnBrk="1" hangingPunct="0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schemes</a:t>
            </a:r>
            <a:endParaRPr lang="ru-RU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6588224" y="2065677"/>
            <a:ext cx="2304256" cy="798697"/>
          </a:xfrm>
          <a:prstGeom prst="wedgeRoundRectCallout">
            <a:avLst>
              <a:gd name="adj1" fmla="val -129090"/>
              <a:gd name="adj2" fmla="val 108333"/>
              <a:gd name="adj3" fmla="val 16667"/>
            </a:avLst>
          </a:prstGeom>
          <a:ln w="63500" cap="flat">
            <a:solidFill>
              <a:srgbClr val="F15A22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7419" tIns="37419" rIns="37419" bIns="37419" numCol="1" spcCol="28064" rtlCol="0" anchor="ctr">
            <a:spAutoFit/>
          </a:bodyPr>
          <a:lstStyle/>
          <a:p>
            <a:pPr algn="just" rtl="0" latinLnBrk="1" hangingPunct="0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Damages are marked with </a:t>
            </a:r>
          </a:p>
          <a:p>
            <a:pPr algn="just" rtl="0" latinLnBrk="1" hangingPunct="0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bright marker with numerical order</a:t>
            </a:r>
            <a:endParaRPr lang="ru-RU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588224" y="4251173"/>
            <a:ext cx="2304256" cy="1275424"/>
          </a:xfrm>
          <a:prstGeom prst="wedgeRoundRectCallout">
            <a:avLst>
              <a:gd name="adj1" fmla="val -87330"/>
              <a:gd name="adj2" fmla="val -21518"/>
              <a:gd name="adj3" fmla="val 16667"/>
            </a:avLst>
          </a:prstGeom>
          <a:ln w="63500" cap="flat">
            <a:solidFill>
              <a:srgbClr val="F15A22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7419" tIns="37419" rIns="37419" bIns="37419" numCol="1" spcCol="28064" rtlCol="0" anchor="ctr">
            <a:spAutoFit/>
          </a:bodyPr>
          <a:lstStyle/>
          <a:p>
            <a:pPr algn="l" rtl="0" latinLnBrk="1" hangingPunct="0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Editing mode is activated</a:t>
            </a:r>
          </a:p>
          <a:p>
            <a:pPr algn="l" rtl="0" latinLnBrk="1" hangingPunct="0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after repeated click. In this mode marker can be moved, pictures and text notes can </a:t>
            </a:r>
          </a:p>
          <a:p>
            <a:pPr algn="l" rtl="0" latinLnBrk="1" hangingPunct="0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be added</a:t>
            </a:r>
            <a:endParaRPr lang="ru-RU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319028" y="3893629"/>
            <a:ext cx="2236748" cy="1990513"/>
          </a:xfrm>
          <a:prstGeom prst="wedgeRoundRectCallout">
            <a:avLst>
              <a:gd name="adj1" fmla="val 125990"/>
              <a:gd name="adj2" fmla="val 55467"/>
              <a:gd name="adj3" fmla="val 16667"/>
            </a:avLst>
          </a:prstGeom>
          <a:ln w="63500" cap="flat">
            <a:solidFill>
              <a:srgbClr val="F15A22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7419" tIns="37419" rIns="37419" bIns="37419" numCol="1" spcCol="28064" rtlCol="0" anchor="ctr">
            <a:spAutoFit/>
          </a:bodyPr>
          <a:lstStyle/>
          <a:p>
            <a:pPr algn="l" rtl="0" latinLnBrk="1" hangingPunct="0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When 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you click on "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Print </a:t>
            </a:r>
          </a:p>
          <a:p>
            <a:pPr algn="l" rtl="0" latinLnBrk="1" hangingPunct="0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act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" 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button, mobile </a:t>
            </a:r>
          </a:p>
          <a:p>
            <a:pPr algn="l" rtl="0" latinLnBrk="1" hangingPunct="0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application 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sends 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</a:t>
            </a:r>
          </a:p>
          <a:p>
            <a:pPr algn="l" rtl="0" latinLnBrk="1" hangingPunct="0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command 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to 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create </a:t>
            </a:r>
          </a:p>
          <a:p>
            <a:pPr algn="l" rtl="0" latinLnBrk="1" hangingPunct="0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printing 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form of the act. </a:t>
            </a:r>
            <a:endParaRPr lang="en-US" sz="1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l" rtl="0" latinLnBrk="1" hangingPunct="0"/>
            <a:r>
              <a:rPr lang="en-US" sz="1400" dirty="0" smtClean="0"/>
              <a:t>Printing </a:t>
            </a:r>
            <a:r>
              <a:rPr lang="en-US" sz="1400" dirty="0"/>
              <a:t>is performed on </a:t>
            </a:r>
            <a:endParaRPr lang="en-US" sz="1400" dirty="0" smtClean="0"/>
          </a:p>
          <a:p>
            <a:pPr algn="l" rtl="0" latinLnBrk="1" hangingPunct="0"/>
            <a:r>
              <a:rPr lang="en-US" sz="1400" dirty="0" smtClean="0"/>
              <a:t>the printer specified in </a:t>
            </a:r>
          </a:p>
          <a:p>
            <a:pPr algn="l" rtl="0" latinLnBrk="1" hangingPunct="0"/>
            <a:r>
              <a:rPr lang="en-US" sz="1400" dirty="0" smtClean="0"/>
              <a:t>settings</a:t>
            </a:r>
            <a:endParaRPr lang="ru-RU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8" descr="C:\Users\aliosm\Desktop\полос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9"/>
          <p:cNvSpPr txBox="1">
            <a:spLocks/>
          </p:cNvSpPr>
          <p:nvPr/>
        </p:nvSpPr>
        <p:spPr bwMode="auto">
          <a:xfrm>
            <a:off x="2699792" y="260350"/>
            <a:ext cx="6201321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400" b="1" dirty="0" smtClean="0"/>
              <a:t>«</a:t>
            </a:r>
            <a:r>
              <a:rPr lang="en-US" altLang="ru-RU" sz="2400" b="1" dirty="0" smtClean="0"/>
              <a:t>Alfa-</a:t>
            </a:r>
            <a:r>
              <a:rPr lang="en-US" altLang="ru-RU" sz="2400" b="1" dirty="0" err="1" smtClean="0"/>
              <a:t>Avto</a:t>
            </a:r>
            <a:r>
              <a:rPr lang="ru-RU" altLang="ru-RU" sz="2400" b="1" dirty="0" smtClean="0"/>
              <a:t>: </a:t>
            </a:r>
            <a:r>
              <a:rPr lang="en-US" altLang="ru-RU" sz="2400" b="1" dirty="0"/>
              <a:t>Mobile advisor</a:t>
            </a:r>
            <a:r>
              <a:rPr lang="ru-RU" altLang="ru-RU" sz="2400" b="1" dirty="0" smtClean="0"/>
              <a:t>»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ru-RU" sz="2400" b="1" dirty="0" smtClean="0"/>
              <a:t>Examination</a:t>
            </a:r>
            <a:endParaRPr lang="ru-RU" altLang="ru-RU" sz="24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85898"/>
            <a:ext cx="2304255" cy="47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660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theme/theme1.xml><?xml version="1.0" encoding="utf-8"?>
<a:theme xmlns:a="http://schemas.openxmlformats.org/drawingml/2006/main" name="Презентация Весенний семинар партнеров 1С_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Весенний семинар партнеров 1С_3</Template>
  <TotalTime>1736</TotalTime>
  <Words>1044</Words>
  <Application>Microsoft Office PowerPoint</Application>
  <PresentationFormat>Экран (4:3)</PresentationFormat>
  <Paragraphs>226</Paragraphs>
  <Slides>18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Презентация Весенний семинар партнеров 1С_3</vt:lpstr>
      <vt:lpstr>Презентация PowerPoint</vt:lpstr>
      <vt:lpstr>Презентация PowerPoint</vt:lpstr>
      <vt:lpstr>Цели</vt:lpstr>
      <vt:lpstr>Набор функций  первой редакции приложения</vt:lpstr>
      <vt:lpstr>Стоимость и лицензирование</vt:lpstr>
      <vt:lpstr>Журнал записи на ремонт</vt:lpstr>
      <vt:lpstr>Редактирование данных клиента и а/м</vt:lpstr>
      <vt:lpstr>Чек-лист</vt:lpstr>
      <vt:lpstr>Осмотр</vt:lpstr>
      <vt:lpstr>Каталог аксессуаров и пакетных предложений</vt:lpstr>
      <vt:lpstr>Детальная информация</vt:lpstr>
      <vt:lpstr>Завершение приемки</vt:lpstr>
      <vt:lpstr>Мониторинг</vt:lpstr>
      <vt:lpstr>Планы развития</vt:lpstr>
      <vt:lpstr>Стоимость и лицензирование</vt:lpstr>
      <vt:lpstr>Стоимость и лицензирование</vt:lpstr>
      <vt:lpstr>Стоимость и лицензирование</vt:lpstr>
      <vt:lpstr>Стоимость и лицензирование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Предпосылки</dc:title>
  <dc:creator>Kravchenko Alexey</dc:creator>
  <cp:lastModifiedBy>Kravchenko Alexey</cp:lastModifiedBy>
  <cp:revision>130</cp:revision>
  <dcterms:modified xsi:type="dcterms:W3CDTF">2015-04-20T12:24:57Z</dcterms:modified>
</cp:coreProperties>
</file>